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96" r:id="rId11"/>
    <p:sldId id="267" r:id="rId12"/>
    <p:sldId id="297" r:id="rId13"/>
    <p:sldId id="298" r:id="rId14"/>
    <p:sldId id="299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279" r:id="rId2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Karla" pitchFamily="2" charset="77"/>
      <p:regular r:id="rId31"/>
      <p:bold r:id="rId32"/>
      <p:italic r:id="rId33"/>
      <p:boldItalic r:id="rId34"/>
    </p:embeddedFont>
    <p:embeddedFont>
      <p:font typeface="Montserrat" pitchFamily="2" charset="77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A9F5"/>
    <a:srgbClr val="3F51B5"/>
    <a:srgbClr val="9A9999"/>
    <a:srgbClr val="03AFC5"/>
    <a:srgbClr val="01BDD5"/>
    <a:srgbClr val="6739B7"/>
    <a:srgbClr val="9C27B0"/>
    <a:srgbClr val="607D8B"/>
    <a:srgbClr val="EA1E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111CE4-AABE-F74C-8A8F-68FC1DD3528D}" v="598" dt="2022-01-10T21:55:45.212"/>
  </p1510:revLst>
</p1510:revInfo>
</file>

<file path=ppt/tableStyles.xml><?xml version="1.0" encoding="utf-8"?>
<a:tblStyleLst xmlns:a="http://schemas.openxmlformats.org/drawingml/2006/main" def="{79C08C98-0C33-4979-9066-DB2A27208FE7}">
  <a:tblStyle styleId="{79C08C98-0C33-4979-9066-DB2A27208F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BDE2C2F-567E-4F96-A390-5F3BA85D3C1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87"/>
    <p:restoredTop sz="91483"/>
  </p:normalViewPr>
  <p:slideViewPr>
    <p:cSldViewPr snapToGrid="0" snapToObjects="1">
      <p:cViewPr>
        <p:scale>
          <a:sx n="184" d="100"/>
          <a:sy n="184" d="100"/>
        </p:scale>
        <p:origin x="1384" y="160"/>
      </p:cViewPr>
      <p:guideLst/>
    </p:cSldViewPr>
  </p:slideViewPr>
  <p:outlineViewPr>
    <p:cViewPr>
      <p:scale>
        <a:sx n="33" d="100"/>
        <a:sy n="33" d="100"/>
      </p:scale>
      <p:origin x="0" y="-24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hdphoto1.wdp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837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93695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3032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2595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71810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51875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89030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53192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3784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57978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37056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8892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82725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48300" y="34045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5" name="Google Shape;15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48300" y="15833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724950" y="34943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1_2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0" name="Google Shape;20;p4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838309" y="1807900"/>
            <a:ext cx="31482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31482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ig image">
  <p:cSld name="TITLE_1_2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209250" y="-9675"/>
            <a:ext cx="3076750" cy="5167075"/>
          </a:xfrm>
          <a:custGeom>
            <a:avLst/>
            <a:gdLst/>
            <a:ahLst/>
            <a:cxnLst/>
            <a:rect l="l" t="t" r="r" b="b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26" name="Google Shape;26;p5"/>
          <p:cNvSpPr/>
          <p:nvPr/>
        </p:nvSpPr>
        <p:spPr>
          <a:xfrm>
            <a:off x="-19350" y="-9675"/>
            <a:ext cx="3076750" cy="5167075"/>
          </a:xfrm>
          <a:custGeom>
            <a:avLst/>
            <a:gdLst/>
            <a:ahLst/>
            <a:cxnLst/>
            <a:rect l="l" t="t" r="r" b="b"/>
            <a:pathLst>
              <a:path w="123070" h="206683" extrusionOk="0">
                <a:moveTo>
                  <a:pt x="0" y="0"/>
                </a:moveTo>
                <a:lnTo>
                  <a:pt x="0" y="206683"/>
                </a:lnTo>
                <a:lnTo>
                  <a:pt x="123070" y="206545"/>
                </a:lnTo>
                <a:lnTo>
                  <a:pt x="67807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609704" y="4116875"/>
            <a:ext cx="16098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1" name="Google Shape;31;p6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2" name="Google Shape;32;p6"/>
          <p:cNvSpPr txBox="1"/>
          <p:nvPr/>
        </p:nvSpPr>
        <p:spPr>
          <a:xfrm>
            <a:off x="799645" y="1612075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72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▸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3" name="Google Shape;43;p8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841000" y="18841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1"/>
          </p:nvPr>
        </p:nvSpPr>
        <p:spPr>
          <a:xfrm>
            <a:off x="841001" y="2492425"/>
            <a:ext cx="2671800" cy="24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▸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2"/>
          </p:nvPr>
        </p:nvSpPr>
        <p:spPr>
          <a:xfrm>
            <a:off x="3673842" y="2492425"/>
            <a:ext cx="2671800" cy="24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▸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▹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0" name="Google Shape;50;p9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841000" y="18841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1"/>
          </p:nvPr>
        </p:nvSpPr>
        <p:spPr>
          <a:xfrm>
            <a:off x="841000" y="2515375"/>
            <a:ext cx="19887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▸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2931575" y="2515375"/>
            <a:ext cx="19887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▸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3"/>
          </p:nvPr>
        </p:nvSpPr>
        <p:spPr>
          <a:xfrm>
            <a:off x="5022150" y="2515375"/>
            <a:ext cx="19887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▸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8" name="Google Shape;68;p12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884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495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▸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▹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▹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gif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gif"/><Relationship Id="rId5" Type="http://schemas.openxmlformats.org/officeDocument/2006/relationships/image" Target="../media/image13.gif"/><Relationship Id="rId4" Type="http://schemas.openxmlformats.org/officeDocument/2006/relationships/image" Target="../media/image12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ctrTitle"/>
          </p:nvPr>
        </p:nvSpPr>
        <p:spPr>
          <a:xfrm>
            <a:off x="1172175" y="3236813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br>
              <a:rPr lang="it-IT" dirty="0"/>
            </a:br>
            <a:br>
              <a:rPr lang="it-IT" dirty="0"/>
            </a:br>
            <a:r>
              <a:rPr lang="it-IT" dirty="0"/>
              <a:t>Python based </a:t>
            </a:r>
            <a:br>
              <a:rPr lang="it-IT" dirty="0"/>
            </a:br>
            <a:r>
              <a:rPr lang="en" dirty="0">
                <a:solidFill>
                  <a:srgbClr val="8BC34A"/>
                </a:solidFill>
              </a:rPr>
              <a:t>D</a:t>
            </a:r>
            <a:r>
              <a:rPr lang="it-IT" dirty="0">
                <a:solidFill>
                  <a:srgbClr val="8BC34A"/>
                </a:solidFill>
              </a:rPr>
              <a:t>icom Images </a:t>
            </a:r>
            <a:r>
              <a:rPr lang="it-IT" dirty="0"/>
              <a:t>Visualizer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F454684-37B3-D548-A203-D083BA7676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12813" t="41905" r="13152" b="41795"/>
          <a:stretch/>
        </p:blipFill>
        <p:spPr>
          <a:xfrm>
            <a:off x="143475" y="2152553"/>
            <a:ext cx="3808043" cy="83839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>
            <a:spLocks noGrp="1"/>
          </p:cNvSpPr>
          <p:nvPr>
            <p:ph type="title"/>
          </p:nvPr>
        </p:nvSpPr>
        <p:spPr>
          <a:xfrm>
            <a:off x="277672" y="2739274"/>
            <a:ext cx="2121968" cy="1626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Focus on your </a:t>
            </a:r>
            <a:r>
              <a:rPr lang="en" sz="1600" b="0" dirty="0">
                <a:solidFill>
                  <a:srgbClr val="607D8B"/>
                </a:solidFill>
                <a:latin typeface="Karla"/>
                <a:ea typeface="Karla"/>
                <a:cs typeface="Karla"/>
                <a:sym typeface="Karla"/>
              </a:rPr>
              <a:t>needs.</a:t>
            </a:r>
            <a:endParaRPr sz="1600" dirty="0">
              <a:solidFill>
                <a:srgbClr val="607D8B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2" name="Google Shape;192;p2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sp>
        <p:nvSpPr>
          <p:cNvPr id="8" name="Google Shape;154;p21">
            <a:extLst>
              <a:ext uri="{FF2B5EF4-FFF2-40B4-BE49-F238E27FC236}">
                <a16:creationId xmlns:a16="http://schemas.microsoft.com/office/drawing/2014/main" id="{0649DFA3-382D-1C4B-B431-5629B53E7FFB}"/>
              </a:ext>
            </a:extLst>
          </p:cNvPr>
          <p:cNvSpPr txBox="1">
            <a:spLocks/>
          </p:cNvSpPr>
          <p:nvPr/>
        </p:nvSpPr>
        <p:spPr>
          <a:xfrm>
            <a:off x="225617" y="3472497"/>
            <a:ext cx="2226078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2400" dirty="0">
                <a:solidFill>
                  <a:srgbClr val="607D8B"/>
                </a:solidFill>
              </a:rPr>
              <a:t>CUSTOMIZE </a:t>
            </a:r>
          </a:p>
          <a:p>
            <a:pPr algn="ctr"/>
            <a:r>
              <a:rPr lang="it-IT" sz="2400" dirty="0">
                <a:solidFill>
                  <a:srgbClr val="607D8B"/>
                </a:solidFill>
              </a:rPr>
              <a:t>LAYOUT</a:t>
            </a:r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673CE22C-6308-5641-9DE5-45E31E337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4287" y="227073"/>
            <a:ext cx="2807419" cy="175463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4D6322E4-3356-334A-9D48-CA365BED9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3018" y="227074"/>
            <a:ext cx="2807419" cy="175463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9" name="Immagine 18">
            <a:extLst>
              <a:ext uri="{FF2B5EF4-FFF2-40B4-BE49-F238E27FC236}">
                <a16:creationId xmlns:a16="http://schemas.microsoft.com/office/drawing/2014/main" id="{74DD4C86-8A0E-A944-BE01-563052A377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3018" y="2217289"/>
            <a:ext cx="2807420" cy="1754637"/>
          </a:xfrm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891250F1-256F-234C-BCEE-FC869FE234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64287" y="2217289"/>
            <a:ext cx="2807419" cy="1754637"/>
          </a:xfrm>
          <a:prstGeom prst="rect">
            <a:avLst/>
          </a:prstGeom>
          <a:ln>
            <a:solidFill>
              <a:schemeClr val="bg2"/>
            </a:solidFill>
          </a:ln>
        </p:spPr>
      </p:pic>
      <p:grpSp>
        <p:nvGrpSpPr>
          <p:cNvPr id="26" name="Google Shape;886;p50">
            <a:extLst>
              <a:ext uri="{FF2B5EF4-FFF2-40B4-BE49-F238E27FC236}">
                <a16:creationId xmlns:a16="http://schemas.microsoft.com/office/drawing/2014/main" id="{289719D7-6EE4-A547-A762-EF7BD9F5625C}"/>
              </a:ext>
            </a:extLst>
          </p:cNvPr>
          <p:cNvGrpSpPr/>
          <p:nvPr/>
        </p:nvGrpSpPr>
        <p:grpSpPr>
          <a:xfrm>
            <a:off x="153562" y="3654599"/>
            <a:ext cx="435022" cy="323445"/>
            <a:chOff x="5247525" y="3007275"/>
            <a:chExt cx="517575" cy="384825"/>
          </a:xfrm>
        </p:grpSpPr>
        <p:sp>
          <p:nvSpPr>
            <p:cNvPr id="27" name="Google Shape;887;p50">
              <a:extLst>
                <a:ext uri="{FF2B5EF4-FFF2-40B4-BE49-F238E27FC236}">
                  <a16:creationId xmlns:a16="http://schemas.microsoft.com/office/drawing/2014/main" id="{1E6CDA28-47A7-3144-B7BD-40EA35CF1BBA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888;p50">
              <a:extLst>
                <a:ext uri="{FF2B5EF4-FFF2-40B4-BE49-F238E27FC236}">
                  <a16:creationId xmlns:a16="http://schemas.microsoft.com/office/drawing/2014/main" id="{1CBEAB55-8733-C346-B3DA-B6A02C50F4A1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249257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3AB7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24FEEA7-57D8-FE43-BE08-CFFBAD393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327" y="209403"/>
            <a:ext cx="2753903" cy="1721189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A738AD8-D320-1A4B-A7DD-B662EB05B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674" y="209403"/>
            <a:ext cx="2753903" cy="1721189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80EB89A-FC14-0F4B-9C1E-2A8223307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0328" y="2608898"/>
            <a:ext cx="2753902" cy="1721189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9970BDA6-F63A-8444-9360-CCA26CED7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3674" y="2608898"/>
            <a:ext cx="2753902" cy="1721189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Google Shape;885;p50">
            <a:extLst>
              <a:ext uri="{FF2B5EF4-FFF2-40B4-BE49-F238E27FC236}">
                <a16:creationId xmlns:a16="http://schemas.microsoft.com/office/drawing/2014/main" id="{3DF93522-A73B-644A-BD44-640BC1FDE84B}"/>
              </a:ext>
            </a:extLst>
          </p:cNvPr>
          <p:cNvSpPr/>
          <p:nvPr/>
        </p:nvSpPr>
        <p:spPr>
          <a:xfrm>
            <a:off x="1005858" y="3350508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54;p21">
            <a:extLst>
              <a:ext uri="{FF2B5EF4-FFF2-40B4-BE49-F238E27FC236}">
                <a16:creationId xmlns:a16="http://schemas.microsoft.com/office/drawing/2014/main" id="{31B57369-6DF2-474D-B004-CDB7AFEE488B}"/>
              </a:ext>
            </a:extLst>
          </p:cNvPr>
          <p:cNvSpPr txBox="1">
            <a:spLocks/>
          </p:cNvSpPr>
          <p:nvPr/>
        </p:nvSpPr>
        <p:spPr>
          <a:xfrm>
            <a:off x="0" y="3429225"/>
            <a:ext cx="3248965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t-IT" sz="2000" dirty="0">
                <a:solidFill>
                  <a:srgbClr val="6739B7"/>
                </a:solidFill>
              </a:rPr>
              <a:t>MORE</a:t>
            </a:r>
          </a:p>
          <a:p>
            <a:r>
              <a:rPr lang="it-IT" sz="2000" dirty="0">
                <a:solidFill>
                  <a:srgbClr val="6739B7"/>
                </a:solidFill>
              </a:rPr>
              <a:t>FUNCTIONALITIES</a:t>
            </a:r>
          </a:p>
        </p:txBody>
      </p:sp>
      <p:sp>
        <p:nvSpPr>
          <p:cNvPr id="28" name="Google Shape;885;p50">
            <a:extLst>
              <a:ext uri="{FF2B5EF4-FFF2-40B4-BE49-F238E27FC236}">
                <a16:creationId xmlns:a16="http://schemas.microsoft.com/office/drawing/2014/main" id="{79847780-89B6-B642-9E9A-678AE09FE098}"/>
              </a:ext>
            </a:extLst>
          </p:cNvPr>
          <p:cNvSpPr/>
          <p:nvPr/>
        </p:nvSpPr>
        <p:spPr>
          <a:xfrm>
            <a:off x="1413404" y="3350508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" name="Google Shape;885;p50">
            <a:extLst>
              <a:ext uri="{FF2B5EF4-FFF2-40B4-BE49-F238E27FC236}">
                <a16:creationId xmlns:a16="http://schemas.microsoft.com/office/drawing/2014/main" id="{8755931E-796A-1B44-8345-3E124D4DE353}"/>
              </a:ext>
            </a:extLst>
          </p:cNvPr>
          <p:cNvSpPr/>
          <p:nvPr/>
        </p:nvSpPr>
        <p:spPr>
          <a:xfrm>
            <a:off x="1820950" y="3350508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" name="Google Shape;191;p24">
            <a:extLst>
              <a:ext uri="{FF2B5EF4-FFF2-40B4-BE49-F238E27FC236}">
                <a16:creationId xmlns:a16="http://schemas.microsoft.com/office/drawing/2014/main" id="{9FD91701-D235-3D44-837C-481FA36C26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959604"/>
            <a:ext cx="2121968" cy="1626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To get your stuff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done.</a:t>
            </a:r>
            <a:endParaRPr sz="1600" dirty="0">
              <a:solidFill>
                <a:srgbClr val="6739B7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91;p24">
            <a:extLst>
              <a:ext uri="{FF2B5EF4-FFF2-40B4-BE49-F238E27FC236}">
                <a16:creationId xmlns:a16="http://schemas.microsoft.com/office/drawing/2014/main" id="{A32A378F-86F9-B840-A5FC-F89F74229CCC}"/>
              </a:ext>
            </a:extLst>
          </p:cNvPr>
          <p:cNvSpPr txBox="1">
            <a:spLocks/>
          </p:cNvSpPr>
          <p:nvPr/>
        </p:nvSpPr>
        <p:spPr>
          <a:xfrm>
            <a:off x="3080327" y="1755909"/>
            <a:ext cx="2753903" cy="506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1600" b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Change background color</a:t>
            </a:r>
            <a:endParaRPr lang="it-IT" sz="16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6" name="Google Shape;191;p24">
            <a:extLst>
              <a:ext uri="{FF2B5EF4-FFF2-40B4-BE49-F238E27FC236}">
                <a16:creationId xmlns:a16="http://schemas.microsoft.com/office/drawing/2014/main" id="{BB3E551A-FDE7-7343-95E9-FF9C50300042}"/>
              </a:ext>
            </a:extLst>
          </p:cNvPr>
          <p:cNvSpPr txBox="1">
            <a:spLocks/>
          </p:cNvSpPr>
          <p:nvPr/>
        </p:nvSpPr>
        <p:spPr>
          <a:xfrm>
            <a:off x="6063674" y="1762945"/>
            <a:ext cx="2753903" cy="506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1600" b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Change color map</a:t>
            </a:r>
            <a:endParaRPr lang="it-IT" sz="16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91;p24">
            <a:extLst>
              <a:ext uri="{FF2B5EF4-FFF2-40B4-BE49-F238E27FC236}">
                <a16:creationId xmlns:a16="http://schemas.microsoft.com/office/drawing/2014/main" id="{9DD0D52D-1970-1549-9ADF-F3F1EF12D9B1}"/>
              </a:ext>
            </a:extLst>
          </p:cNvPr>
          <p:cNvSpPr txBox="1">
            <a:spLocks/>
          </p:cNvSpPr>
          <p:nvPr/>
        </p:nvSpPr>
        <p:spPr>
          <a:xfrm>
            <a:off x="3080326" y="4195592"/>
            <a:ext cx="2753903" cy="506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1600" b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Rotate and flip images</a:t>
            </a:r>
            <a:endParaRPr lang="it-IT" sz="16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91;p24">
            <a:extLst>
              <a:ext uri="{FF2B5EF4-FFF2-40B4-BE49-F238E27FC236}">
                <a16:creationId xmlns:a16="http://schemas.microsoft.com/office/drawing/2014/main" id="{E1AAF5A2-DB90-7A47-8A50-78065E881049}"/>
              </a:ext>
            </a:extLst>
          </p:cNvPr>
          <p:cNvSpPr txBox="1">
            <a:spLocks/>
          </p:cNvSpPr>
          <p:nvPr/>
        </p:nvSpPr>
        <p:spPr>
          <a:xfrm>
            <a:off x="6063673" y="4190105"/>
            <a:ext cx="2753903" cy="506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1600" b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Remove loaded files</a:t>
            </a:r>
            <a:endParaRPr lang="it-IT" sz="16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27B0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648300" y="2345218"/>
            <a:ext cx="2624739" cy="22279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9C27B0"/>
                </a:solidFill>
              </a:rPr>
              <a:t>2.</a:t>
            </a:r>
            <a:endParaRPr sz="7200" dirty="0">
              <a:solidFill>
                <a:srgbClr val="9C27B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has</a:t>
            </a:r>
            <a:br>
              <a:rPr lang="en" dirty="0"/>
            </a:br>
            <a:r>
              <a:rPr lang="en" dirty="0"/>
              <a:t>been done?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6724950" y="34943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deep into technical part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270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39B7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/>
        </p:nvSpPr>
        <p:spPr>
          <a:xfrm>
            <a:off x="4572000" y="498488"/>
            <a:ext cx="2605955" cy="469883"/>
          </a:xfrm>
          <a:prstGeom prst="rect">
            <a:avLst/>
          </a:prstGeom>
          <a:solidFill>
            <a:srgbClr val="6739B7"/>
          </a:solidFill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                   PyDicom</a:t>
            </a:r>
            <a:endParaRPr dirty="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95" name="Google Shape;295;p31"/>
          <p:cNvSpPr txBox="1"/>
          <p:nvPr/>
        </p:nvSpPr>
        <p:spPr>
          <a:xfrm>
            <a:off x="4572000" y="1407039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                     NumPy</a:t>
            </a:r>
            <a:endParaRPr dirty="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sp>
        <p:nvSpPr>
          <p:cNvPr id="21" name="Google Shape;288;p31">
            <a:extLst>
              <a:ext uri="{FF2B5EF4-FFF2-40B4-BE49-F238E27FC236}">
                <a16:creationId xmlns:a16="http://schemas.microsoft.com/office/drawing/2014/main" id="{8884AA20-02A2-774E-9F4E-A472F10A5F58}"/>
              </a:ext>
            </a:extLst>
          </p:cNvPr>
          <p:cNvSpPr txBox="1"/>
          <p:nvPr/>
        </p:nvSpPr>
        <p:spPr>
          <a:xfrm>
            <a:off x="4572000" y="2315590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                Qt Designer</a:t>
            </a:r>
            <a:endParaRPr dirty="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2" name="Google Shape;295;p31">
            <a:extLst>
              <a:ext uri="{FF2B5EF4-FFF2-40B4-BE49-F238E27FC236}">
                <a16:creationId xmlns:a16="http://schemas.microsoft.com/office/drawing/2014/main" id="{66164514-A969-724B-BF80-0A99FA9601D4}"/>
              </a:ext>
            </a:extLst>
          </p:cNvPr>
          <p:cNvSpPr txBox="1"/>
          <p:nvPr/>
        </p:nvSpPr>
        <p:spPr>
          <a:xfrm>
            <a:off x="4572000" y="3224141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                        PyQt</a:t>
            </a:r>
            <a:endParaRPr dirty="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288;p31">
            <a:extLst>
              <a:ext uri="{FF2B5EF4-FFF2-40B4-BE49-F238E27FC236}">
                <a16:creationId xmlns:a16="http://schemas.microsoft.com/office/drawing/2014/main" id="{E6A568F2-C8C2-6449-8C6F-39FD124A8BAD}"/>
              </a:ext>
            </a:extLst>
          </p:cNvPr>
          <p:cNvSpPr txBox="1"/>
          <p:nvPr/>
        </p:nvSpPr>
        <p:spPr>
          <a:xfrm>
            <a:off x="4521975" y="4132692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Karla"/>
                <a:ea typeface="Karla"/>
                <a:cs typeface="Karla"/>
                <a:sym typeface="Karla"/>
              </a:rPr>
              <a:t>                   PyQtGraph         </a:t>
            </a:r>
            <a:endParaRPr dirty="0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DE259B-18BB-BE48-B557-1FEBE86F5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604346"/>
            <a:ext cx="269027" cy="265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864AA714-BA3D-B945-8E5A-EE64192E6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0187" y="1453008"/>
            <a:ext cx="377946" cy="377946"/>
          </a:xfrm>
          <a:prstGeom prst="rect">
            <a:avLst/>
          </a:prstGeom>
        </p:spPr>
      </p:pic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122366D1-1C66-0047-B399-29092477E6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4647" y="2455718"/>
            <a:ext cx="323995" cy="241916"/>
          </a:xfrm>
          <a:prstGeom prst="rect">
            <a:avLst/>
          </a:prstGeom>
        </p:spPr>
      </p:pic>
      <p:pic>
        <p:nvPicPr>
          <p:cNvPr id="1028" name="Picture 4" descr="PyQt - Wikipedia">
            <a:extLst>
              <a:ext uri="{FF2B5EF4-FFF2-40B4-BE49-F238E27FC236}">
                <a16:creationId xmlns:a16="http://schemas.microsoft.com/office/drawing/2014/main" id="{C80CAF1E-A410-4F43-B6FC-FEFFD37C3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591" y="3291483"/>
            <a:ext cx="321542" cy="33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8E95F7E7-9E18-2641-B075-6F4F31E67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4213672"/>
            <a:ext cx="325482" cy="325482"/>
          </a:xfrm>
          <a:prstGeom prst="rect">
            <a:avLst/>
          </a:prstGeom>
          <a:noFill/>
          <a:effectLst>
            <a:softEdge rad="3547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" name="Google Shape;1403;p51">
            <a:extLst>
              <a:ext uri="{FF2B5EF4-FFF2-40B4-BE49-F238E27FC236}">
                <a16:creationId xmlns:a16="http://schemas.microsoft.com/office/drawing/2014/main" id="{1326E815-A8F3-634B-8543-41E65B19527C}"/>
              </a:ext>
            </a:extLst>
          </p:cNvPr>
          <p:cNvGrpSpPr/>
          <p:nvPr/>
        </p:nvGrpSpPr>
        <p:grpSpPr>
          <a:xfrm>
            <a:off x="1783253" y="3282856"/>
            <a:ext cx="777056" cy="687650"/>
            <a:chOff x="1510757" y="3225422"/>
            <a:chExt cx="720214" cy="637347"/>
          </a:xfrm>
        </p:grpSpPr>
        <p:sp>
          <p:nvSpPr>
            <p:cNvPr id="33" name="Google Shape;1404;p51">
              <a:extLst>
                <a:ext uri="{FF2B5EF4-FFF2-40B4-BE49-F238E27FC236}">
                  <a16:creationId xmlns:a16="http://schemas.microsoft.com/office/drawing/2014/main" id="{6320ED4E-2AA2-DE46-81F8-5A0E656886FF}"/>
                </a:ext>
              </a:extLst>
            </p:cNvPr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tx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405;p51">
              <a:extLst>
                <a:ext uri="{FF2B5EF4-FFF2-40B4-BE49-F238E27FC236}">
                  <a16:creationId xmlns:a16="http://schemas.microsoft.com/office/drawing/2014/main" id="{EFE023F7-C2B4-2147-8A2B-5BC98ADC2FEB}"/>
                </a:ext>
              </a:extLst>
            </p:cNvPr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tx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406;p51">
              <a:extLst>
                <a:ext uri="{FF2B5EF4-FFF2-40B4-BE49-F238E27FC236}">
                  <a16:creationId xmlns:a16="http://schemas.microsoft.com/office/drawing/2014/main" id="{D105EAED-62F1-284D-AF81-36B26BDFCD7B}"/>
                </a:ext>
              </a:extLst>
            </p:cNvPr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tx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407;p51">
              <a:extLst>
                <a:ext uri="{FF2B5EF4-FFF2-40B4-BE49-F238E27FC236}">
                  <a16:creationId xmlns:a16="http://schemas.microsoft.com/office/drawing/2014/main" id="{F9F9797C-6B11-9343-8EFD-635D35D3517D}"/>
                </a:ext>
              </a:extLst>
            </p:cNvPr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tx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408;p51">
              <a:extLst>
                <a:ext uri="{FF2B5EF4-FFF2-40B4-BE49-F238E27FC236}">
                  <a16:creationId xmlns:a16="http://schemas.microsoft.com/office/drawing/2014/main" id="{10CCF9B7-A287-7344-A918-8BF200470987}"/>
                </a:ext>
              </a:extLst>
            </p:cNvPr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tx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409;p51">
              <a:extLst>
                <a:ext uri="{FF2B5EF4-FFF2-40B4-BE49-F238E27FC236}">
                  <a16:creationId xmlns:a16="http://schemas.microsoft.com/office/drawing/2014/main" id="{14F7915A-2AFB-104C-BF3D-CAE141DF3531}"/>
                </a:ext>
              </a:extLst>
            </p:cNvPr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tx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410;p51">
              <a:extLst>
                <a:ext uri="{FF2B5EF4-FFF2-40B4-BE49-F238E27FC236}">
                  <a16:creationId xmlns:a16="http://schemas.microsoft.com/office/drawing/2014/main" id="{9651F37F-D2E7-EF4B-BBE7-6453BEFF85A1}"/>
                </a:ext>
              </a:extLst>
            </p:cNvPr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tx2">
                    <a:lumMod val="2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" name="Google Shape;154;p21">
            <a:extLst>
              <a:ext uri="{FF2B5EF4-FFF2-40B4-BE49-F238E27FC236}">
                <a16:creationId xmlns:a16="http://schemas.microsoft.com/office/drawing/2014/main" id="{25D6A97F-1D10-E349-8A51-AE2DCC1EBB71}"/>
              </a:ext>
            </a:extLst>
          </p:cNvPr>
          <p:cNvSpPr txBox="1">
            <a:spLocks/>
          </p:cNvSpPr>
          <p:nvPr/>
        </p:nvSpPr>
        <p:spPr>
          <a:xfrm>
            <a:off x="-113614" y="3437020"/>
            <a:ext cx="2226078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2400" dirty="0">
                <a:solidFill>
                  <a:srgbClr val="6739B7"/>
                </a:solidFill>
              </a:rPr>
              <a:t>ALL TIME CLASSICS </a:t>
            </a:r>
          </a:p>
        </p:txBody>
      </p:sp>
      <p:sp>
        <p:nvSpPr>
          <p:cNvPr id="44" name="Google Shape;191;p24">
            <a:extLst>
              <a:ext uri="{FF2B5EF4-FFF2-40B4-BE49-F238E27FC236}">
                <a16:creationId xmlns:a16="http://schemas.microsoft.com/office/drawing/2014/main" id="{5DF71632-FDFC-EC41-98B9-CC59C5C4A2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7022" y="4086168"/>
            <a:ext cx="2605954" cy="8134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DicomViz 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building blocks </a:t>
            </a: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are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popular</a:t>
            </a: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 and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updated </a:t>
            </a: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libraries.</a:t>
            </a:r>
            <a:endParaRPr sz="1600" dirty="0">
              <a:solidFill>
                <a:srgbClr val="607D8B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680544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39B7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/>
        </p:nvSpPr>
        <p:spPr>
          <a:xfrm>
            <a:off x="4572000" y="498488"/>
            <a:ext cx="2605955" cy="469883"/>
          </a:xfrm>
          <a:prstGeom prst="rect">
            <a:avLst/>
          </a:prstGeom>
          <a:solidFill>
            <a:schemeClr val="tx2">
              <a:lumMod val="10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PyDicom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95" name="Google Shape;295;p31"/>
          <p:cNvSpPr txBox="1"/>
          <p:nvPr/>
        </p:nvSpPr>
        <p:spPr>
          <a:xfrm>
            <a:off x="4572000" y="1407039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NumPy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sp>
        <p:nvSpPr>
          <p:cNvPr id="21" name="Google Shape;288;p31">
            <a:extLst>
              <a:ext uri="{FF2B5EF4-FFF2-40B4-BE49-F238E27FC236}">
                <a16:creationId xmlns:a16="http://schemas.microsoft.com/office/drawing/2014/main" id="{8884AA20-02A2-774E-9F4E-A472F10A5F58}"/>
              </a:ext>
            </a:extLst>
          </p:cNvPr>
          <p:cNvSpPr txBox="1"/>
          <p:nvPr/>
        </p:nvSpPr>
        <p:spPr>
          <a:xfrm>
            <a:off x="4572000" y="2315590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Qt Designer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2" name="Google Shape;295;p31">
            <a:extLst>
              <a:ext uri="{FF2B5EF4-FFF2-40B4-BE49-F238E27FC236}">
                <a16:creationId xmlns:a16="http://schemas.microsoft.com/office/drawing/2014/main" id="{66164514-A969-724B-BF80-0A99FA9601D4}"/>
              </a:ext>
            </a:extLst>
          </p:cNvPr>
          <p:cNvSpPr txBox="1"/>
          <p:nvPr/>
        </p:nvSpPr>
        <p:spPr>
          <a:xfrm>
            <a:off x="4572000" y="3224141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   PyQt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288;p31">
            <a:extLst>
              <a:ext uri="{FF2B5EF4-FFF2-40B4-BE49-F238E27FC236}">
                <a16:creationId xmlns:a16="http://schemas.microsoft.com/office/drawing/2014/main" id="{E6A568F2-C8C2-6449-8C6F-39FD124A8BAD}"/>
              </a:ext>
            </a:extLst>
          </p:cNvPr>
          <p:cNvSpPr txBox="1"/>
          <p:nvPr/>
        </p:nvSpPr>
        <p:spPr>
          <a:xfrm>
            <a:off x="4521975" y="4132692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PyQtGraph        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DE259B-18BB-BE48-B557-1FEBE86F5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604346"/>
            <a:ext cx="269027" cy="265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864AA714-BA3D-B945-8E5A-EE64192E6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0187" y="1453008"/>
            <a:ext cx="377946" cy="377946"/>
          </a:xfrm>
          <a:prstGeom prst="rect">
            <a:avLst/>
          </a:prstGeom>
        </p:spPr>
      </p:pic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122366D1-1C66-0047-B399-29092477E6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4647" y="2455718"/>
            <a:ext cx="323995" cy="241916"/>
          </a:xfrm>
          <a:prstGeom prst="rect">
            <a:avLst/>
          </a:prstGeom>
        </p:spPr>
      </p:pic>
      <p:pic>
        <p:nvPicPr>
          <p:cNvPr id="1028" name="Picture 4" descr="PyQt - Wikipedia">
            <a:extLst>
              <a:ext uri="{FF2B5EF4-FFF2-40B4-BE49-F238E27FC236}">
                <a16:creationId xmlns:a16="http://schemas.microsoft.com/office/drawing/2014/main" id="{C80CAF1E-A410-4F43-B6FC-FEFFD37C3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591" y="3291483"/>
            <a:ext cx="321542" cy="33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8E95F7E7-9E18-2641-B075-6F4F31E67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4213672"/>
            <a:ext cx="325482" cy="325482"/>
          </a:xfrm>
          <a:prstGeom prst="rect">
            <a:avLst/>
          </a:prstGeom>
          <a:noFill/>
          <a:effectLst>
            <a:softEdge rad="3547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Google Shape;154;p21">
            <a:extLst>
              <a:ext uri="{FF2B5EF4-FFF2-40B4-BE49-F238E27FC236}">
                <a16:creationId xmlns:a16="http://schemas.microsoft.com/office/drawing/2014/main" id="{25D6A97F-1D10-E349-8A51-AE2DCC1EBB71}"/>
              </a:ext>
            </a:extLst>
          </p:cNvPr>
          <p:cNvSpPr txBox="1">
            <a:spLocks/>
          </p:cNvSpPr>
          <p:nvPr/>
        </p:nvSpPr>
        <p:spPr>
          <a:xfrm>
            <a:off x="-117335" y="3291483"/>
            <a:ext cx="2226078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tabLst/>
              <a:defRPr/>
            </a:pPr>
            <a:r>
              <a:rPr kumimoji="0" lang="it-IT" sz="2400" b="1" i="0" u="none" strike="noStrike" kern="0" cap="none" spc="0" normalizeH="0" baseline="0" noProof="0" dirty="0">
                <a:ln>
                  <a:noFill/>
                </a:ln>
                <a:solidFill>
                  <a:srgbClr val="6739B7"/>
                </a:solidFill>
                <a:effectLst/>
                <a:uLnTx/>
                <a:uFillTx/>
                <a:latin typeface="Montserrat"/>
                <a:sym typeface="Montserrat"/>
              </a:rPr>
              <a:t>PyDicom</a:t>
            </a: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A2E8372B-EB1F-DD44-8D94-123B62ADE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475" y="3436124"/>
            <a:ext cx="523384" cy="515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91;p24">
            <a:extLst>
              <a:ext uri="{FF2B5EF4-FFF2-40B4-BE49-F238E27FC236}">
                <a16:creationId xmlns:a16="http://schemas.microsoft.com/office/drawing/2014/main" id="{07878B2D-D33F-FC49-9A41-99CEB78B27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7758" y="4195852"/>
            <a:ext cx="2605954" cy="8134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Pure Python package for working with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DICOM files.</a:t>
            </a:r>
            <a:b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Read, write, modify </a:t>
            </a:r>
            <a:b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DICOM data.</a:t>
            </a:r>
            <a:endParaRPr sz="1600" dirty="0">
              <a:solidFill>
                <a:srgbClr val="607D8B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171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39B7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/>
        </p:nvSpPr>
        <p:spPr>
          <a:xfrm>
            <a:off x="4572000" y="498488"/>
            <a:ext cx="2605955" cy="469883"/>
          </a:xfrm>
          <a:prstGeom prst="rect">
            <a:avLst/>
          </a:prstGeom>
          <a:solidFill>
            <a:srgbClr val="6739B7"/>
          </a:solidFill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PyDicom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95" name="Google Shape;295;p31"/>
          <p:cNvSpPr txBox="1"/>
          <p:nvPr/>
        </p:nvSpPr>
        <p:spPr>
          <a:xfrm>
            <a:off x="4572000" y="1407039"/>
            <a:ext cx="2605955" cy="469883"/>
          </a:xfrm>
          <a:prstGeom prst="rect">
            <a:avLst/>
          </a:prstGeom>
          <a:solidFill>
            <a:schemeClr val="tx2">
              <a:lumMod val="10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NumPy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15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sp>
        <p:nvSpPr>
          <p:cNvPr id="21" name="Google Shape;288;p31">
            <a:extLst>
              <a:ext uri="{FF2B5EF4-FFF2-40B4-BE49-F238E27FC236}">
                <a16:creationId xmlns:a16="http://schemas.microsoft.com/office/drawing/2014/main" id="{8884AA20-02A2-774E-9F4E-A472F10A5F58}"/>
              </a:ext>
            </a:extLst>
          </p:cNvPr>
          <p:cNvSpPr txBox="1"/>
          <p:nvPr/>
        </p:nvSpPr>
        <p:spPr>
          <a:xfrm>
            <a:off x="4572000" y="2315590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Qt Designer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2" name="Google Shape;295;p31">
            <a:extLst>
              <a:ext uri="{FF2B5EF4-FFF2-40B4-BE49-F238E27FC236}">
                <a16:creationId xmlns:a16="http://schemas.microsoft.com/office/drawing/2014/main" id="{66164514-A969-724B-BF80-0A99FA9601D4}"/>
              </a:ext>
            </a:extLst>
          </p:cNvPr>
          <p:cNvSpPr txBox="1"/>
          <p:nvPr/>
        </p:nvSpPr>
        <p:spPr>
          <a:xfrm>
            <a:off x="4572000" y="3224141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   PyQt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288;p31">
            <a:extLst>
              <a:ext uri="{FF2B5EF4-FFF2-40B4-BE49-F238E27FC236}">
                <a16:creationId xmlns:a16="http://schemas.microsoft.com/office/drawing/2014/main" id="{E6A568F2-C8C2-6449-8C6F-39FD124A8BAD}"/>
              </a:ext>
            </a:extLst>
          </p:cNvPr>
          <p:cNvSpPr txBox="1"/>
          <p:nvPr/>
        </p:nvSpPr>
        <p:spPr>
          <a:xfrm>
            <a:off x="4521975" y="4132692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PyQtGraph        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DE259B-18BB-BE48-B557-1FEBE86F5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604346"/>
            <a:ext cx="269027" cy="265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864AA714-BA3D-B945-8E5A-EE64192E6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0187" y="1453008"/>
            <a:ext cx="377946" cy="377946"/>
          </a:xfrm>
          <a:prstGeom prst="rect">
            <a:avLst/>
          </a:prstGeom>
        </p:spPr>
      </p:pic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122366D1-1C66-0047-B399-29092477E6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4647" y="2455718"/>
            <a:ext cx="323995" cy="241916"/>
          </a:xfrm>
          <a:prstGeom prst="rect">
            <a:avLst/>
          </a:prstGeom>
        </p:spPr>
      </p:pic>
      <p:pic>
        <p:nvPicPr>
          <p:cNvPr id="1028" name="Picture 4" descr="PyQt - Wikipedia">
            <a:extLst>
              <a:ext uri="{FF2B5EF4-FFF2-40B4-BE49-F238E27FC236}">
                <a16:creationId xmlns:a16="http://schemas.microsoft.com/office/drawing/2014/main" id="{C80CAF1E-A410-4F43-B6FC-FEFFD37C3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591" y="3291483"/>
            <a:ext cx="321542" cy="33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8E95F7E7-9E18-2641-B075-6F4F31E67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4213672"/>
            <a:ext cx="325482" cy="325482"/>
          </a:xfrm>
          <a:prstGeom prst="rect">
            <a:avLst/>
          </a:prstGeom>
          <a:noFill/>
          <a:effectLst>
            <a:softEdge rad="3547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54;p21">
            <a:extLst>
              <a:ext uri="{FF2B5EF4-FFF2-40B4-BE49-F238E27FC236}">
                <a16:creationId xmlns:a16="http://schemas.microsoft.com/office/drawing/2014/main" id="{3E8A85DE-1EDC-4444-B488-AAB05F3216DD}"/>
              </a:ext>
            </a:extLst>
          </p:cNvPr>
          <p:cNvSpPr txBox="1">
            <a:spLocks/>
          </p:cNvSpPr>
          <p:nvPr/>
        </p:nvSpPr>
        <p:spPr>
          <a:xfrm>
            <a:off x="-259449" y="3314612"/>
            <a:ext cx="2527040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tabLst/>
              <a:defRPr/>
            </a:pPr>
            <a:r>
              <a:rPr kumimoji="0" lang="it-IT" sz="2400" b="1" i="0" u="none" strike="noStrike" kern="0" cap="none" spc="0" normalizeH="0" baseline="0" noProof="0" dirty="0">
                <a:ln>
                  <a:noFill/>
                </a:ln>
                <a:solidFill>
                  <a:srgbClr val="6739B7"/>
                </a:solidFill>
                <a:effectLst/>
                <a:uLnTx/>
                <a:uFillTx/>
                <a:latin typeface="Montserrat"/>
                <a:sym typeface="Montserrat"/>
              </a:rPr>
              <a:t>NumPy</a:t>
            </a:r>
          </a:p>
        </p:txBody>
      </p:sp>
      <p:sp>
        <p:nvSpPr>
          <p:cNvPr id="27" name="Google Shape;191;p24">
            <a:extLst>
              <a:ext uri="{FF2B5EF4-FFF2-40B4-BE49-F238E27FC236}">
                <a16:creationId xmlns:a16="http://schemas.microsoft.com/office/drawing/2014/main" id="{14AE5423-1FEC-F246-9EED-67E8C1DE1C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7758" y="4193441"/>
            <a:ext cx="2605954" cy="8134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Fundamental package for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scientific computing</a:t>
            </a: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,</a:t>
            </a:r>
            <a:b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used to manipulate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Dicom data arrays.</a:t>
            </a:r>
            <a:endParaRPr sz="1600" dirty="0">
              <a:solidFill>
                <a:srgbClr val="6739B7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9" name="Elemento grafico 28">
            <a:extLst>
              <a:ext uri="{FF2B5EF4-FFF2-40B4-BE49-F238E27FC236}">
                <a16:creationId xmlns:a16="http://schemas.microsoft.com/office/drawing/2014/main" id="{A17DB845-1B32-2548-A713-EC26A48578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740490" y="3380819"/>
            <a:ext cx="626410" cy="62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4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39B7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/>
        </p:nvSpPr>
        <p:spPr>
          <a:xfrm>
            <a:off x="4572000" y="498488"/>
            <a:ext cx="2605955" cy="469883"/>
          </a:xfrm>
          <a:prstGeom prst="rect">
            <a:avLst/>
          </a:prstGeom>
          <a:solidFill>
            <a:srgbClr val="6739B7"/>
          </a:solidFill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PyDicom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95" name="Google Shape;295;p31"/>
          <p:cNvSpPr txBox="1"/>
          <p:nvPr/>
        </p:nvSpPr>
        <p:spPr>
          <a:xfrm>
            <a:off x="4572000" y="1407039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NumPy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16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sp>
        <p:nvSpPr>
          <p:cNvPr id="21" name="Google Shape;288;p31">
            <a:extLst>
              <a:ext uri="{FF2B5EF4-FFF2-40B4-BE49-F238E27FC236}">
                <a16:creationId xmlns:a16="http://schemas.microsoft.com/office/drawing/2014/main" id="{8884AA20-02A2-774E-9F4E-A472F10A5F58}"/>
              </a:ext>
            </a:extLst>
          </p:cNvPr>
          <p:cNvSpPr txBox="1"/>
          <p:nvPr/>
        </p:nvSpPr>
        <p:spPr>
          <a:xfrm>
            <a:off x="4572000" y="2315590"/>
            <a:ext cx="2605955" cy="469883"/>
          </a:xfrm>
          <a:prstGeom prst="rect">
            <a:avLst/>
          </a:prstGeom>
          <a:solidFill>
            <a:schemeClr val="tx2">
              <a:lumMod val="10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Qt Designer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2" name="Google Shape;295;p31">
            <a:extLst>
              <a:ext uri="{FF2B5EF4-FFF2-40B4-BE49-F238E27FC236}">
                <a16:creationId xmlns:a16="http://schemas.microsoft.com/office/drawing/2014/main" id="{66164514-A969-724B-BF80-0A99FA9601D4}"/>
              </a:ext>
            </a:extLst>
          </p:cNvPr>
          <p:cNvSpPr txBox="1"/>
          <p:nvPr/>
        </p:nvSpPr>
        <p:spPr>
          <a:xfrm>
            <a:off x="4572000" y="3224141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   PyQt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288;p31">
            <a:extLst>
              <a:ext uri="{FF2B5EF4-FFF2-40B4-BE49-F238E27FC236}">
                <a16:creationId xmlns:a16="http://schemas.microsoft.com/office/drawing/2014/main" id="{E6A568F2-C8C2-6449-8C6F-39FD124A8BAD}"/>
              </a:ext>
            </a:extLst>
          </p:cNvPr>
          <p:cNvSpPr txBox="1"/>
          <p:nvPr/>
        </p:nvSpPr>
        <p:spPr>
          <a:xfrm>
            <a:off x="4521975" y="4132692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PyQtGraph        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DE259B-18BB-BE48-B557-1FEBE86F5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604346"/>
            <a:ext cx="269027" cy="265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864AA714-BA3D-B945-8E5A-EE64192E6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0187" y="1453008"/>
            <a:ext cx="377946" cy="377946"/>
          </a:xfrm>
          <a:prstGeom prst="rect">
            <a:avLst/>
          </a:prstGeom>
        </p:spPr>
      </p:pic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122366D1-1C66-0047-B399-29092477E6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4647" y="2455718"/>
            <a:ext cx="323995" cy="241916"/>
          </a:xfrm>
          <a:prstGeom prst="rect">
            <a:avLst/>
          </a:prstGeom>
        </p:spPr>
      </p:pic>
      <p:pic>
        <p:nvPicPr>
          <p:cNvPr id="1028" name="Picture 4" descr="PyQt - Wikipedia">
            <a:extLst>
              <a:ext uri="{FF2B5EF4-FFF2-40B4-BE49-F238E27FC236}">
                <a16:creationId xmlns:a16="http://schemas.microsoft.com/office/drawing/2014/main" id="{C80CAF1E-A410-4F43-B6FC-FEFFD37C3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591" y="3291483"/>
            <a:ext cx="321542" cy="33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8E95F7E7-9E18-2641-B075-6F4F31E67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4213672"/>
            <a:ext cx="325482" cy="325482"/>
          </a:xfrm>
          <a:prstGeom prst="rect">
            <a:avLst/>
          </a:prstGeom>
          <a:noFill/>
          <a:effectLst>
            <a:softEdge rad="3547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54;p21">
            <a:extLst>
              <a:ext uri="{FF2B5EF4-FFF2-40B4-BE49-F238E27FC236}">
                <a16:creationId xmlns:a16="http://schemas.microsoft.com/office/drawing/2014/main" id="{D1D77B94-FA98-D948-A310-D327F71EC5D4}"/>
              </a:ext>
            </a:extLst>
          </p:cNvPr>
          <p:cNvSpPr txBox="1">
            <a:spLocks/>
          </p:cNvSpPr>
          <p:nvPr/>
        </p:nvSpPr>
        <p:spPr>
          <a:xfrm>
            <a:off x="-86598" y="3291483"/>
            <a:ext cx="2226078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tabLst/>
              <a:defRPr/>
            </a:pPr>
            <a:r>
              <a:rPr kumimoji="0" lang="it-IT" sz="2400" b="1" i="0" u="none" strike="noStrike" kern="0" cap="none" spc="0" normalizeH="0" baseline="0" noProof="0" dirty="0">
                <a:ln>
                  <a:noFill/>
                </a:ln>
                <a:solidFill>
                  <a:srgbClr val="6739B7"/>
                </a:solidFill>
                <a:effectLst/>
                <a:uLnTx/>
                <a:uFillTx/>
                <a:latin typeface="Montserrat"/>
                <a:sym typeface="Montserrat"/>
              </a:rPr>
              <a:t>Qt Designer</a:t>
            </a:r>
          </a:p>
        </p:txBody>
      </p:sp>
      <p:sp>
        <p:nvSpPr>
          <p:cNvPr id="26" name="Google Shape;191;p24">
            <a:extLst>
              <a:ext uri="{FF2B5EF4-FFF2-40B4-BE49-F238E27FC236}">
                <a16:creationId xmlns:a16="http://schemas.microsoft.com/office/drawing/2014/main" id="{68AB9D2B-8EE7-FE4A-ACB4-D39D0AB203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7758" y="3954595"/>
            <a:ext cx="2605954" cy="8134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Tool for designing and building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GUIs</a:t>
            </a: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 with</a:t>
            </a:r>
            <a:b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Qt Widgets.</a:t>
            </a:r>
            <a:endParaRPr sz="1600" dirty="0">
              <a:solidFill>
                <a:srgbClr val="6739B7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7" name="Elemento grafico 26">
            <a:extLst>
              <a:ext uri="{FF2B5EF4-FFF2-40B4-BE49-F238E27FC236}">
                <a16:creationId xmlns:a16="http://schemas.microsoft.com/office/drawing/2014/main" id="{0BEA690C-6264-5243-9907-3A2E1F8844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60395" y="3512085"/>
            <a:ext cx="513757" cy="38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48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39B7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/>
        </p:nvSpPr>
        <p:spPr>
          <a:xfrm>
            <a:off x="4572000" y="498488"/>
            <a:ext cx="2605955" cy="469883"/>
          </a:xfrm>
          <a:prstGeom prst="rect">
            <a:avLst/>
          </a:prstGeom>
          <a:solidFill>
            <a:srgbClr val="6739B7"/>
          </a:solidFill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PyDicom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95" name="Google Shape;295;p31"/>
          <p:cNvSpPr txBox="1"/>
          <p:nvPr/>
        </p:nvSpPr>
        <p:spPr>
          <a:xfrm>
            <a:off x="4572000" y="1407039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NumPy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17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sp>
        <p:nvSpPr>
          <p:cNvPr id="21" name="Google Shape;288;p31">
            <a:extLst>
              <a:ext uri="{FF2B5EF4-FFF2-40B4-BE49-F238E27FC236}">
                <a16:creationId xmlns:a16="http://schemas.microsoft.com/office/drawing/2014/main" id="{8884AA20-02A2-774E-9F4E-A472F10A5F58}"/>
              </a:ext>
            </a:extLst>
          </p:cNvPr>
          <p:cNvSpPr txBox="1"/>
          <p:nvPr/>
        </p:nvSpPr>
        <p:spPr>
          <a:xfrm>
            <a:off x="4572000" y="2315590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Qt Designer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2" name="Google Shape;295;p31">
            <a:extLst>
              <a:ext uri="{FF2B5EF4-FFF2-40B4-BE49-F238E27FC236}">
                <a16:creationId xmlns:a16="http://schemas.microsoft.com/office/drawing/2014/main" id="{66164514-A969-724B-BF80-0A99FA9601D4}"/>
              </a:ext>
            </a:extLst>
          </p:cNvPr>
          <p:cNvSpPr txBox="1"/>
          <p:nvPr/>
        </p:nvSpPr>
        <p:spPr>
          <a:xfrm>
            <a:off x="4572000" y="3224141"/>
            <a:ext cx="2605955" cy="469883"/>
          </a:xfrm>
          <a:prstGeom prst="rect">
            <a:avLst/>
          </a:prstGeom>
          <a:solidFill>
            <a:schemeClr val="tx2">
              <a:lumMod val="10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   PyQt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288;p31">
            <a:extLst>
              <a:ext uri="{FF2B5EF4-FFF2-40B4-BE49-F238E27FC236}">
                <a16:creationId xmlns:a16="http://schemas.microsoft.com/office/drawing/2014/main" id="{E6A568F2-C8C2-6449-8C6F-39FD124A8BAD}"/>
              </a:ext>
            </a:extLst>
          </p:cNvPr>
          <p:cNvSpPr txBox="1"/>
          <p:nvPr/>
        </p:nvSpPr>
        <p:spPr>
          <a:xfrm>
            <a:off x="4521975" y="4132692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PyQtGraph        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DE259B-18BB-BE48-B557-1FEBE86F5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604346"/>
            <a:ext cx="269027" cy="265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864AA714-BA3D-B945-8E5A-EE64192E6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0187" y="1453008"/>
            <a:ext cx="377946" cy="377946"/>
          </a:xfrm>
          <a:prstGeom prst="rect">
            <a:avLst/>
          </a:prstGeom>
        </p:spPr>
      </p:pic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122366D1-1C66-0047-B399-29092477E6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4647" y="2455718"/>
            <a:ext cx="323995" cy="241916"/>
          </a:xfrm>
          <a:prstGeom prst="rect">
            <a:avLst/>
          </a:prstGeom>
        </p:spPr>
      </p:pic>
      <p:pic>
        <p:nvPicPr>
          <p:cNvPr id="1028" name="Picture 4" descr="PyQt - Wikipedia">
            <a:extLst>
              <a:ext uri="{FF2B5EF4-FFF2-40B4-BE49-F238E27FC236}">
                <a16:creationId xmlns:a16="http://schemas.microsoft.com/office/drawing/2014/main" id="{C80CAF1E-A410-4F43-B6FC-FEFFD37C3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591" y="3291483"/>
            <a:ext cx="321542" cy="33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8E95F7E7-9E18-2641-B075-6F4F31E67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4213672"/>
            <a:ext cx="325482" cy="325482"/>
          </a:xfrm>
          <a:prstGeom prst="rect">
            <a:avLst/>
          </a:prstGeom>
          <a:noFill/>
          <a:effectLst>
            <a:softEdge rad="3547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54;p21">
            <a:extLst>
              <a:ext uri="{FF2B5EF4-FFF2-40B4-BE49-F238E27FC236}">
                <a16:creationId xmlns:a16="http://schemas.microsoft.com/office/drawing/2014/main" id="{DA552515-EF7A-C544-BD71-5EC80E087371}"/>
              </a:ext>
            </a:extLst>
          </p:cNvPr>
          <p:cNvSpPr txBox="1">
            <a:spLocks/>
          </p:cNvSpPr>
          <p:nvPr/>
        </p:nvSpPr>
        <p:spPr>
          <a:xfrm>
            <a:off x="-348730" y="3342195"/>
            <a:ext cx="2527040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tabLst/>
              <a:defRPr/>
            </a:pPr>
            <a:r>
              <a:rPr kumimoji="0" lang="it-IT" sz="2400" b="1" i="0" u="none" strike="noStrike" kern="0" cap="none" spc="0" normalizeH="0" baseline="0" noProof="0" dirty="0">
                <a:ln>
                  <a:noFill/>
                </a:ln>
                <a:solidFill>
                  <a:srgbClr val="6739B7"/>
                </a:solidFill>
                <a:effectLst/>
                <a:uLnTx/>
                <a:uFillTx/>
                <a:latin typeface="Montserrat"/>
                <a:sym typeface="Montserrat"/>
              </a:rPr>
              <a:t>PyQt</a:t>
            </a:r>
          </a:p>
        </p:txBody>
      </p:sp>
      <p:sp>
        <p:nvSpPr>
          <p:cNvPr id="26" name="Google Shape;191;p24">
            <a:extLst>
              <a:ext uri="{FF2B5EF4-FFF2-40B4-BE49-F238E27FC236}">
                <a16:creationId xmlns:a16="http://schemas.microsoft.com/office/drawing/2014/main" id="{14D00FE2-CF11-0240-A89E-F74653B646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7758" y="4193441"/>
            <a:ext cx="2605954" cy="8134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Python binding for the </a:t>
            </a:r>
            <a:b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Qt framework.</a:t>
            </a:r>
            <a:b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The core element of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DicomViz GUI</a:t>
            </a:r>
            <a:endParaRPr sz="1600" dirty="0">
              <a:solidFill>
                <a:srgbClr val="6739B7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8" name="Picture 4" descr="PyQt - Wikipedia">
            <a:extLst>
              <a:ext uri="{FF2B5EF4-FFF2-40B4-BE49-F238E27FC236}">
                <a16:creationId xmlns:a16="http://schemas.microsoft.com/office/drawing/2014/main" id="{DA1A4050-C861-6B4E-884A-21959885D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993" y="3401534"/>
            <a:ext cx="545791" cy="568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664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39B7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1"/>
          <p:cNvSpPr txBox="1"/>
          <p:nvPr/>
        </p:nvSpPr>
        <p:spPr>
          <a:xfrm>
            <a:off x="4572000" y="498488"/>
            <a:ext cx="2605955" cy="469883"/>
          </a:xfrm>
          <a:prstGeom prst="rect">
            <a:avLst/>
          </a:prstGeom>
          <a:solidFill>
            <a:srgbClr val="6739B7"/>
          </a:solidFill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PyDicom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95" name="Google Shape;295;p31"/>
          <p:cNvSpPr txBox="1"/>
          <p:nvPr/>
        </p:nvSpPr>
        <p:spPr>
          <a:xfrm>
            <a:off x="4572000" y="1407039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NumPy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sp>
        <p:nvSpPr>
          <p:cNvPr id="21" name="Google Shape;288;p31">
            <a:extLst>
              <a:ext uri="{FF2B5EF4-FFF2-40B4-BE49-F238E27FC236}">
                <a16:creationId xmlns:a16="http://schemas.microsoft.com/office/drawing/2014/main" id="{8884AA20-02A2-774E-9F4E-A472F10A5F58}"/>
              </a:ext>
            </a:extLst>
          </p:cNvPr>
          <p:cNvSpPr txBox="1"/>
          <p:nvPr/>
        </p:nvSpPr>
        <p:spPr>
          <a:xfrm>
            <a:off x="4572000" y="2315590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Qt Designer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2" name="Google Shape;295;p31">
            <a:extLst>
              <a:ext uri="{FF2B5EF4-FFF2-40B4-BE49-F238E27FC236}">
                <a16:creationId xmlns:a16="http://schemas.microsoft.com/office/drawing/2014/main" id="{66164514-A969-724B-BF80-0A99FA9601D4}"/>
              </a:ext>
            </a:extLst>
          </p:cNvPr>
          <p:cNvSpPr txBox="1"/>
          <p:nvPr/>
        </p:nvSpPr>
        <p:spPr>
          <a:xfrm>
            <a:off x="4572000" y="3224141"/>
            <a:ext cx="2605955" cy="469883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     PyQt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288;p31">
            <a:extLst>
              <a:ext uri="{FF2B5EF4-FFF2-40B4-BE49-F238E27FC236}">
                <a16:creationId xmlns:a16="http://schemas.microsoft.com/office/drawing/2014/main" id="{E6A568F2-C8C2-6449-8C6F-39FD124A8BAD}"/>
              </a:ext>
            </a:extLst>
          </p:cNvPr>
          <p:cNvSpPr txBox="1"/>
          <p:nvPr/>
        </p:nvSpPr>
        <p:spPr>
          <a:xfrm>
            <a:off x="4521975" y="4132692"/>
            <a:ext cx="2605955" cy="469883"/>
          </a:xfrm>
          <a:prstGeom prst="rect">
            <a:avLst/>
          </a:prstGeom>
          <a:solidFill>
            <a:schemeClr val="tx2">
              <a:lumMod val="10000"/>
            </a:schemeClr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Karla"/>
                <a:ea typeface="Karla"/>
                <a:cs typeface="Karla"/>
                <a:sym typeface="Karla"/>
              </a:rPr>
              <a:t>                   PyQtGraph         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DE259B-18BB-BE48-B557-1FEBE86F5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604346"/>
            <a:ext cx="269027" cy="265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Elemento grafico 2">
            <a:extLst>
              <a:ext uri="{FF2B5EF4-FFF2-40B4-BE49-F238E27FC236}">
                <a16:creationId xmlns:a16="http://schemas.microsoft.com/office/drawing/2014/main" id="{864AA714-BA3D-B945-8E5A-EE64192E6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10187" y="1453008"/>
            <a:ext cx="377946" cy="377946"/>
          </a:xfrm>
          <a:prstGeom prst="rect">
            <a:avLst/>
          </a:prstGeom>
        </p:spPr>
      </p:pic>
      <p:pic>
        <p:nvPicPr>
          <p:cNvPr id="5" name="Elemento grafico 4">
            <a:extLst>
              <a:ext uri="{FF2B5EF4-FFF2-40B4-BE49-F238E27FC236}">
                <a16:creationId xmlns:a16="http://schemas.microsoft.com/office/drawing/2014/main" id="{122366D1-1C66-0047-B399-29092477E6F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64647" y="2455718"/>
            <a:ext cx="323995" cy="241916"/>
          </a:xfrm>
          <a:prstGeom prst="rect">
            <a:avLst/>
          </a:prstGeom>
        </p:spPr>
      </p:pic>
      <p:pic>
        <p:nvPicPr>
          <p:cNvPr id="1028" name="Picture 4" descr="PyQt - Wikipedia">
            <a:extLst>
              <a:ext uri="{FF2B5EF4-FFF2-40B4-BE49-F238E27FC236}">
                <a16:creationId xmlns:a16="http://schemas.microsoft.com/office/drawing/2014/main" id="{C80CAF1E-A410-4F43-B6FC-FEFFD37C3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591" y="3291483"/>
            <a:ext cx="321542" cy="335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8E95F7E7-9E18-2641-B075-6F4F31E67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647" y="4213672"/>
            <a:ext cx="325482" cy="325482"/>
          </a:xfrm>
          <a:prstGeom prst="rect">
            <a:avLst/>
          </a:prstGeom>
          <a:noFill/>
          <a:effectLst>
            <a:softEdge rad="3547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Google Shape;154;p21">
            <a:extLst>
              <a:ext uri="{FF2B5EF4-FFF2-40B4-BE49-F238E27FC236}">
                <a16:creationId xmlns:a16="http://schemas.microsoft.com/office/drawing/2014/main" id="{08AE8CA0-5AF7-C744-8938-E5BB8F5D8E2B}"/>
              </a:ext>
            </a:extLst>
          </p:cNvPr>
          <p:cNvSpPr txBox="1">
            <a:spLocks/>
          </p:cNvSpPr>
          <p:nvPr/>
        </p:nvSpPr>
        <p:spPr>
          <a:xfrm>
            <a:off x="0" y="3291483"/>
            <a:ext cx="2226078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Montserrat"/>
              <a:buNone/>
              <a:tabLst/>
              <a:defRPr/>
            </a:pPr>
            <a:r>
              <a:rPr kumimoji="0" lang="it-IT" sz="2400" b="1" i="0" u="none" strike="noStrike" kern="0" cap="none" spc="0" normalizeH="0" baseline="0" noProof="0" dirty="0">
                <a:ln>
                  <a:noFill/>
                </a:ln>
                <a:solidFill>
                  <a:srgbClr val="6739B7"/>
                </a:solidFill>
                <a:effectLst/>
                <a:uLnTx/>
                <a:uFillTx/>
                <a:latin typeface="Montserrat"/>
                <a:sym typeface="Montserrat"/>
              </a:rPr>
              <a:t>PyQtGraph</a:t>
            </a:r>
          </a:p>
        </p:txBody>
      </p:sp>
      <p:sp>
        <p:nvSpPr>
          <p:cNvPr id="27" name="Google Shape;191;p24">
            <a:extLst>
              <a:ext uri="{FF2B5EF4-FFF2-40B4-BE49-F238E27FC236}">
                <a16:creationId xmlns:a16="http://schemas.microsoft.com/office/drawing/2014/main" id="{FCE0C91D-10EB-E147-BFCF-26B6AD2A7C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7758" y="4436789"/>
            <a:ext cx="2605954" cy="8134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Graphics and GUI library </a:t>
            </a:r>
            <a:b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built on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PyQt</a:t>
            </a: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 and </a:t>
            </a: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Numpy.</a:t>
            </a:r>
            <a:b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Core element for </a:t>
            </a:r>
            <a:b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6739B7"/>
                </a:solidFill>
                <a:latin typeface="Karla"/>
                <a:ea typeface="Karla"/>
                <a:cs typeface="Karla"/>
                <a:sym typeface="Karla"/>
              </a:rPr>
              <a:t>viewing images </a:t>
            </a: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in DicomViz</a:t>
            </a:r>
            <a:endParaRPr sz="1600" dirty="0">
              <a:solidFill>
                <a:srgbClr val="607D8B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28" name="Picture 6" descr="Image">
            <a:extLst>
              <a:ext uri="{FF2B5EF4-FFF2-40B4-BE49-F238E27FC236}">
                <a16:creationId xmlns:a16="http://schemas.microsoft.com/office/drawing/2014/main" id="{F9806766-BB98-E648-8C3D-9CBDD541DC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380" y="3497319"/>
            <a:ext cx="469883" cy="469883"/>
          </a:xfrm>
          <a:prstGeom prst="rect">
            <a:avLst/>
          </a:prstGeom>
          <a:noFill/>
          <a:effectLst>
            <a:softEdge rad="3547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281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1B5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sp>
        <p:nvSpPr>
          <p:cNvPr id="8" name="Google Shape;117;p18">
            <a:extLst>
              <a:ext uri="{FF2B5EF4-FFF2-40B4-BE49-F238E27FC236}">
                <a16:creationId xmlns:a16="http://schemas.microsoft.com/office/drawing/2014/main" id="{76BB55AF-462D-7542-ADAD-D1CC452C6F57}"/>
              </a:ext>
            </a:extLst>
          </p:cNvPr>
          <p:cNvSpPr txBox="1">
            <a:spLocks/>
          </p:cNvSpPr>
          <p:nvPr/>
        </p:nvSpPr>
        <p:spPr>
          <a:xfrm>
            <a:off x="0" y="2202534"/>
            <a:ext cx="53241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▸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▹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▹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it-IT" b="1" dirty="0">
                <a:solidFill>
                  <a:srgbClr val="9A9999"/>
                </a:solidFill>
                <a:latin typeface="Karla" pitchFamily="2" charset="77"/>
              </a:rPr>
              <a:t>DICOMViz</a:t>
            </a:r>
            <a:r>
              <a:rPr lang="it-IT" dirty="0">
                <a:solidFill>
                  <a:srgbClr val="9A9999"/>
                </a:solidFill>
                <a:latin typeface="Karla" pitchFamily="2" charset="77"/>
              </a:rPr>
              <a:t>, a modular, expandable and lightweight portable                 </a:t>
            </a:r>
          </a:p>
          <a:p>
            <a:pPr marL="0" indent="0">
              <a:buFont typeface="Montserrat"/>
              <a:buNone/>
            </a:pPr>
            <a:r>
              <a:rPr lang="it-IT" b="1" dirty="0">
                <a:solidFill>
                  <a:srgbClr val="9A9999"/>
                </a:solidFill>
                <a:latin typeface="Karla" pitchFamily="2" charset="77"/>
              </a:rPr>
              <a:t>DICOM viewer.</a:t>
            </a:r>
            <a:endParaRPr lang="it-IT" dirty="0">
              <a:solidFill>
                <a:srgbClr val="9A9999"/>
              </a:solidFill>
              <a:latin typeface="Karla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333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B3B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50"/>
            <a:ext cx="453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EB3B"/>
                </a:solidFill>
              </a:rPr>
              <a:t>HELLO!</a:t>
            </a:r>
            <a:endParaRPr sz="1800" dirty="0">
              <a:solidFill>
                <a:srgbClr val="FFEB3B"/>
              </a:solidFill>
            </a:endParaRPr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4294967295"/>
          </p:nvPr>
        </p:nvSpPr>
        <p:spPr>
          <a:xfrm>
            <a:off x="685800" y="3163925"/>
            <a:ext cx="4531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/>
              <a:t>I am Pablo</a:t>
            </a:r>
            <a:endParaRPr sz="3600"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4294967295"/>
          </p:nvPr>
        </p:nvSpPr>
        <p:spPr>
          <a:xfrm>
            <a:off x="685800" y="3836000"/>
            <a:ext cx="4914900" cy="10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-IT" dirty="0" err="1"/>
              <a:t>You</a:t>
            </a:r>
            <a:r>
              <a:rPr lang="it-IT" dirty="0"/>
              <a:t> can find me at </a:t>
            </a:r>
            <a:r>
              <a:rPr lang="it-IT" dirty="0" err="1"/>
              <a:t>pablo.giaccaglia@mail.polimi.it</a:t>
            </a:r>
            <a:endParaRPr lang="it-IT" dirty="0"/>
          </a:p>
        </p:txBody>
      </p:sp>
      <p:grpSp>
        <p:nvGrpSpPr>
          <p:cNvPr id="101" name="Google Shape;101;p16"/>
          <p:cNvGrpSpPr/>
          <p:nvPr/>
        </p:nvGrpSpPr>
        <p:grpSpPr>
          <a:xfrm>
            <a:off x="785305" y="2088867"/>
            <a:ext cx="462632" cy="462632"/>
            <a:chOff x="1278900" y="2333250"/>
            <a:chExt cx="381175" cy="381175"/>
          </a:xfrm>
        </p:grpSpPr>
        <p:sp>
          <p:nvSpPr>
            <p:cNvPr id="102" name="Google Shape;102;p16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16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6" name="Google Shape;106;p1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1B5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5228C48-9BA5-0541-82D8-5D4FA539E9B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202124"/>
              </a:clrFrom>
              <a:clrTo>
                <a:srgbClr val="202124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47138" y="1367197"/>
            <a:ext cx="3538964" cy="2273040"/>
          </a:xfrm>
          <a:prstGeom prst="rect">
            <a:avLst/>
          </a:prstGeom>
        </p:spPr>
      </p:pic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0" y="2202534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it-IT" b="1" dirty="0">
                <a:solidFill>
                  <a:srgbClr val="3F51B5"/>
                </a:solidFill>
                <a:latin typeface="Karla" pitchFamily="2" charset="77"/>
              </a:rPr>
              <a:t>DICOMViz</a:t>
            </a:r>
            <a:r>
              <a:rPr lang="it-IT" dirty="0">
                <a:latin typeface="Karla" pitchFamily="2" charset="77"/>
              </a:rPr>
              <a:t>, a </a:t>
            </a:r>
            <a:r>
              <a:rPr lang="it-IT" dirty="0">
                <a:solidFill>
                  <a:srgbClr val="3F51B5"/>
                </a:solidFill>
                <a:latin typeface="Karla" pitchFamily="2" charset="77"/>
              </a:rPr>
              <a:t>modular</a:t>
            </a:r>
            <a:r>
              <a:rPr lang="it-IT" dirty="0">
                <a:latin typeface="Karla" pitchFamily="2" charset="77"/>
              </a:rPr>
              <a:t>, </a:t>
            </a:r>
            <a:r>
              <a:rPr lang="it-IT" dirty="0">
                <a:solidFill>
                  <a:srgbClr val="3F51B5"/>
                </a:solidFill>
                <a:latin typeface="Karla" pitchFamily="2" charset="77"/>
              </a:rPr>
              <a:t>expandable </a:t>
            </a:r>
            <a:r>
              <a:rPr lang="it-IT" dirty="0">
                <a:latin typeface="Karla" pitchFamily="2" charset="77"/>
              </a:rPr>
              <a:t>and lightweight portable                 </a:t>
            </a:r>
          </a:p>
          <a:p>
            <a:pPr marL="0" lvl="0" indent="0">
              <a:buNone/>
            </a:pPr>
            <a:r>
              <a:rPr lang="it-IT" b="1" dirty="0">
                <a:solidFill>
                  <a:srgbClr val="3F51B5"/>
                </a:solidFill>
                <a:latin typeface="Karla" pitchFamily="2" charset="77"/>
              </a:rPr>
              <a:t>DICOM viewer.</a:t>
            </a:r>
            <a:endParaRPr lang="it-IT" dirty="0">
              <a:solidFill>
                <a:srgbClr val="3F51B5"/>
              </a:solidFill>
              <a:latin typeface="Karla" pitchFamily="2" charset="77"/>
            </a:endParaRPr>
          </a:p>
        </p:txBody>
      </p:sp>
      <p:sp>
        <p:nvSpPr>
          <p:cNvPr id="118" name="Google Shape;118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20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grpSp>
        <p:nvGrpSpPr>
          <p:cNvPr id="4" name="Google Shape;384;p36">
            <a:extLst>
              <a:ext uri="{FF2B5EF4-FFF2-40B4-BE49-F238E27FC236}">
                <a16:creationId xmlns:a16="http://schemas.microsoft.com/office/drawing/2014/main" id="{9C5A3394-C453-7A4F-937A-B09CF9A96879}"/>
              </a:ext>
            </a:extLst>
          </p:cNvPr>
          <p:cNvGrpSpPr/>
          <p:nvPr/>
        </p:nvGrpSpPr>
        <p:grpSpPr>
          <a:xfrm>
            <a:off x="4549722" y="1241138"/>
            <a:ext cx="4542205" cy="2661224"/>
            <a:chOff x="1177450" y="241631"/>
            <a:chExt cx="6173152" cy="3616776"/>
          </a:xfrm>
        </p:grpSpPr>
        <p:sp>
          <p:nvSpPr>
            <p:cNvPr id="5" name="Google Shape;385;p36">
              <a:extLst>
                <a:ext uri="{FF2B5EF4-FFF2-40B4-BE49-F238E27FC236}">
                  <a16:creationId xmlns:a16="http://schemas.microsoft.com/office/drawing/2014/main" id="{D6088525-1023-BA4F-9276-96B29741C023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86;p36">
              <a:extLst>
                <a:ext uri="{FF2B5EF4-FFF2-40B4-BE49-F238E27FC236}">
                  <a16:creationId xmlns:a16="http://schemas.microsoft.com/office/drawing/2014/main" id="{56727D3B-2F6B-6745-93AA-B63FEA0C65C9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87;p36">
              <a:extLst>
                <a:ext uri="{FF2B5EF4-FFF2-40B4-BE49-F238E27FC236}">
                  <a16:creationId xmlns:a16="http://schemas.microsoft.com/office/drawing/2014/main" id="{C14C8438-F05B-FB4D-BAE5-68DCF3C22413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88;p36">
              <a:extLst>
                <a:ext uri="{FF2B5EF4-FFF2-40B4-BE49-F238E27FC236}">
                  <a16:creationId xmlns:a16="http://schemas.microsoft.com/office/drawing/2014/main" id="{DA54BAB9-1AE4-6845-8A7B-19B28ADA41BF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533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51B5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5228C48-9BA5-0541-82D8-5D4FA539E9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138" y="1367197"/>
            <a:ext cx="3538964" cy="2273040"/>
          </a:xfrm>
          <a:prstGeom prst="rect">
            <a:avLst/>
          </a:prstGeom>
        </p:spPr>
      </p:pic>
      <p:sp>
        <p:nvSpPr>
          <p:cNvPr id="118" name="Google Shape;118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21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grpSp>
        <p:nvGrpSpPr>
          <p:cNvPr id="4" name="Google Shape;384;p36">
            <a:extLst>
              <a:ext uri="{FF2B5EF4-FFF2-40B4-BE49-F238E27FC236}">
                <a16:creationId xmlns:a16="http://schemas.microsoft.com/office/drawing/2014/main" id="{9C5A3394-C453-7A4F-937A-B09CF9A96879}"/>
              </a:ext>
            </a:extLst>
          </p:cNvPr>
          <p:cNvGrpSpPr/>
          <p:nvPr/>
        </p:nvGrpSpPr>
        <p:grpSpPr>
          <a:xfrm>
            <a:off x="4549722" y="1241138"/>
            <a:ext cx="4542205" cy="2661224"/>
            <a:chOff x="1177450" y="241631"/>
            <a:chExt cx="6173152" cy="3616776"/>
          </a:xfrm>
        </p:grpSpPr>
        <p:sp>
          <p:nvSpPr>
            <p:cNvPr id="5" name="Google Shape;385;p36">
              <a:extLst>
                <a:ext uri="{FF2B5EF4-FFF2-40B4-BE49-F238E27FC236}">
                  <a16:creationId xmlns:a16="http://schemas.microsoft.com/office/drawing/2014/main" id="{D6088525-1023-BA4F-9276-96B29741C023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386;p36">
              <a:extLst>
                <a:ext uri="{FF2B5EF4-FFF2-40B4-BE49-F238E27FC236}">
                  <a16:creationId xmlns:a16="http://schemas.microsoft.com/office/drawing/2014/main" id="{56727D3B-2F6B-6745-93AA-B63FEA0C65C9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387;p36">
              <a:extLst>
                <a:ext uri="{FF2B5EF4-FFF2-40B4-BE49-F238E27FC236}">
                  <a16:creationId xmlns:a16="http://schemas.microsoft.com/office/drawing/2014/main" id="{C14C8438-F05B-FB4D-BAE5-68DCF3C22413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388;p36">
              <a:extLst>
                <a:ext uri="{FF2B5EF4-FFF2-40B4-BE49-F238E27FC236}">
                  <a16:creationId xmlns:a16="http://schemas.microsoft.com/office/drawing/2014/main" id="{DA54BAB9-1AE4-6845-8A7B-19B28ADA41BF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" name="Google Shape;117;p18">
            <a:extLst>
              <a:ext uri="{FF2B5EF4-FFF2-40B4-BE49-F238E27FC236}">
                <a16:creationId xmlns:a16="http://schemas.microsoft.com/office/drawing/2014/main" id="{1F27CA26-D505-9342-AD37-A18C7720914A}"/>
              </a:ext>
            </a:extLst>
          </p:cNvPr>
          <p:cNvSpPr txBox="1">
            <a:spLocks/>
          </p:cNvSpPr>
          <p:nvPr/>
        </p:nvSpPr>
        <p:spPr>
          <a:xfrm>
            <a:off x="0" y="2202534"/>
            <a:ext cx="53241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▸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▹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▹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●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○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■"/>
              <a:defRPr sz="2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it-IT" b="1" dirty="0">
                <a:solidFill>
                  <a:srgbClr val="3F51B5"/>
                </a:solidFill>
                <a:latin typeface="Karla" pitchFamily="2" charset="77"/>
              </a:rPr>
              <a:t>DICOMViz</a:t>
            </a:r>
            <a:r>
              <a:rPr lang="it-IT" dirty="0">
                <a:latin typeface="Karla" pitchFamily="2" charset="77"/>
              </a:rPr>
              <a:t>, a </a:t>
            </a:r>
            <a:r>
              <a:rPr lang="it-IT" dirty="0">
                <a:solidFill>
                  <a:srgbClr val="3F51B5"/>
                </a:solidFill>
                <a:latin typeface="Karla" pitchFamily="2" charset="77"/>
              </a:rPr>
              <a:t>modular</a:t>
            </a:r>
            <a:r>
              <a:rPr lang="it-IT" dirty="0">
                <a:latin typeface="Karla" pitchFamily="2" charset="77"/>
              </a:rPr>
              <a:t>, </a:t>
            </a:r>
            <a:r>
              <a:rPr lang="it-IT" dirty="0">
                <a:solidFill>
                  <a:srgbClr val="3F51B5"/>
                </a:solidFill>
                <a:latin typeface="Karla" pitchFamily="2" charset="77"/>
              </a:rPr>
              <a:t>expandable </a:t>
            </a:r>
            <a:r>
              <a:rPr lang="it-IT" dirty="0">
                <a:latin typeface="Karla" pitchFamily="2" charset="77"/>
              </a:rPr>
              <a:t>and lightweight portable                 </a:t>
            </a:r>
          </a:p>
          <a:p>
            <a:pPr marL="0" indent="0">
              <a:buFont typeface="Montserrat"/>
              <a:buNone/>
            </a:pPr>
            <a:r>
              <a:rPr lang="it-IT" b="1" dirty="0">
                <a:solidFill>
                  <a:srgbClr val="3F51B5"/>
                </a:solidFill>
                <a:latin typeface="Karla" pitchFamily="2" charset="77"/>
              </a:rPr>
              <a:t>DICOM viewer.</a:t>
            </a:r>
            <a:endParaRPr lang="it-IT" dirty="0">
              <a:solidFill>
                <a:srgbClr val="3F51B5"/>
              </a:solidFill>
              <a:latin typeface="Karla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4189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BDD5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22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pic>
        <p:nvPicPr>
          <p:cNvPr id="18" name="Immagine 17" descr="Immagine che contiene testo&#10;&#10;Descrizione generata automaticamente">
            <a:extLst>
              <a:ext uri="{FF2B5EF4-FFF2-40B4-BE49-F238E27FC236}">
                <a16:creationId xmlns:a16="http://schemas.microsoft.com/office/drawing/2014/main" id="{8DCA11D3-F671-D34C-93DD-92C654222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051" y="89554"/>
            <a:ext cx="2423791" cy="4964391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9" name="Google Shape;154;p21">
            <a:extLst>
              <a:ext uri="{FF2B5EF4-FFF2-40B4-BE49-F238E27FC236}">
                <a16:creationId xmlns:a16="http://schemas.microsoft.com/office/drawing/2014/main" id="{F40F5A80-0453-7242-8AF4-C9E5B85FDF4E}"/>
              </a:ext>
            </a:extLst>
          </p:cNvPr>
          <p:cNvSpPr txBox="1">
            <a:spLocks/>
          </p:cNvSpPr>
          <p:nvPr/>
        </p:nvSpPr>
        <p:spPr>
          <a:xfrm>
            <a:off x="96253" y="3429225"/>
            <a:ext cx="3248965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t-IT" sz="2000" dirty="0">
                <a:solidFill>
                  <a:srgbClr val="03AFC5"/>
                </a:solidFill>
              </a:rPr>
              <a:t>MODULARITY</a:t>
            </a:r>
          </a:p>
        </p:txBody>
      </p:sp>
      <p:sp>
        <p:nvSpPr>
          <p:cNvPr id="20" name="Google Shape;191;p24">
            <a:extLst>
              <a:ext uri="{FF2B5EF4-FFF2-40B4-BE49-F238E27FC236}">
                <a16:creationId xmlns:a16="http://schemas.microsoft.com/office/drawing/2014/main" id="{07AF2534-53D9-2E4A-A281-9A2E5C062E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253" y="3202365"/>
            <a:ext cx="2857898" cy="1626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Following</a:t>
            </a:r>
            <a:b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03AFC5"/>
                </a:solidFill>
                <a:latin typeface="Karla"/>
                <a:ea typeface="Karla"/>
                <a:cs typeface="Karla"/>
                <a:sym typeface="Karla"/>
              </a:rPr>
              <a:t>object oriented </a:t>
            </a:r>
            <a:br>
              <a:rPr lang="en" sz="1600" b="0" dirty="0">
                <a:solidFill>
                  <a:srgbClr val="03AFC5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principles.</a:t>
            </a:r>
            <a:endParaRPr sz="1600" dirty="0">
              <a:solidFill>
                <a:schemeClr val="bg1">
                  <a:lumMod val="85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91;p24">
            <a:extLst>
              <a:ext uri="{FF2B5EF4-FFF2-40B4-BE49-F238E27FC236}">
                <a16:creationId xmlns:a16="http://schemas.microsoft.com/office/drawing/2014/main" id="{AF60413A-0DDA-1F4F-A437-B04A03D2C30B}"/>
              </a:ext>
            </a:extLst>
          </p:cNvPr>
          <p:cNvSpPr txBox="1">
            <a:spLocks/>
          </p:cNvSpPr>
          <p:nvPr/>
        </p:nvSpPr>
        <p:spPr>
          <a:xfrm>
            <a:off x="6771484" y="2064950"/>
            <a:ext cx="2753903" cy="506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1600" b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Project modules</a:t>
            </a:r>
            <a:endParaRPr lang="it-IT" sz="16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16543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A9F5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23</a:t>
            </a:fld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  <p:sp>
        <p:nvSpPr>
          <p:cNvPr id="19" name="Google Shape;154;p21">
            <a:extLst>
              <a:ext uri="{FF2B5EF4-FFF2-40B4-BE49-F238E27FC236}">
                <a16:creationId xmlns:a16="http://schemas.microsoft.com/office/drawing/2014/main" id="{F40F5A80-0453-7242-8AF4-C9E5B85FDF4E}"/>
              </a:ext>
            </a:extLst>
          </p:cNvPr>
          <p:cNvSpPr txBox="1">
            <a:spLocks/>
          </p:cNvSpPr>
          <p:nvPr/>
        </p:nvSpPr>
        <p:spPr>
          <a:xfrm>
            <a:off x="96253" y="3429225"/>
            <a:ext cx="3248965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t-IT" sz="2000" dirty="0">
                <a:solidFill>
                  <a:srgbClr val="05A9F5"/>
                </a:solidFill>
              </a:rPr>
              <a:t>EXPANDABILITY</a:t>
            </a:r>
          </a:p>
        </p:txBody>
      </p:sp>
      <p:sp>
        <p:nvSpPr>
          <p:cNvPr id="20" name="Google Shape;191;p24">
            <a:extLst>
              <a:ext uri="{FF2B5EF4-FFF2-40B4-BE49-F238E27FC236}">
                <a16:creationId xmlns:a16="http://schemas.microsoft.com/office/drawing/2014/main" id="{07AF2534-53D9-2E4A-A281-9A2E5C062E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253" y="3202365"/>
            <a:ext cx="2857898" cy="1626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Following</a:t>
            </a:r>
            <a:b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05A9F5"/>
                </a:solidFill>
                <a:latin typeface="Karla"/>
                <a:ea typeface="Karla"/>
                <a:cs typeface="Karla"/>
                <a:sym typeface="Karla"/>
              </a:rPr>
              <a:t>object oriented </a:t>
            </a:r>
            <a:br>
              <a:rPr lang="en" sz="1600" b="0" dirty="0">
                <a:solidFill>
                  <a:srgbClr val="03AFC5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principles.</a:t>
            </a:r>
            <a:endParaRPr sz="1600" dirty="0">
              <a:solidFill>
                <a:schemeClr val="bg1">
                  <a:lumMod val="85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91;p24">
            <a:extLst>
              <a:ext uri="{FF2B5EF4-FFF2-40B4-BE49-F238E27FC236}">
                <a16:creationId xmlns:a16="http://schemas.microsoft.com/office/drawing/2014/main" id="{AF60413A-0DDA-1F4F-A437-B04A03D2C30B}"/>
              </a:ext>
            </a:extLst>
          </p:cNvPr>
          <p:cNvSpPr txBox="1">
            <a:spLocks/>
          </p:cNvSpPr>
          <p:nvPr/>
        </p:nvSpPr>
        <p:spPr>
          <a:xfrm>
            <a:off x="3420023" y="4172751"/>
            <a:ext cx="5123204" cy="393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1600" b="0" dirty="0" err="1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Many</a:t>
            </a:r>
            <a:r>
              <a:rPr lang="it-IT" sz="1600" b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sz="1600" b="0" dirty="0" err="1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QtWidgets</a:t>
            </a:r>
            <a:r>
              <a:rPr lang="it-IT" sz="1600" b="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sz="1600" b="0" dirty="0" err="1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available</a:t>
            </a:r>
            <a:endParaRPr lang="it-IT" sz="16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A8617556-EEFC-D948-90EE-3B1B99659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023" y="970748"/>
            <a:ext cx="5123204" cy="3202003"/>
          </a:xfrm>
          <a:prstGeom prst="rect">
            <a:avLst/>
          </a:prstGeom>
          <a:ln>
            <a:solidFill>
              <a:srgbClr val="3F51B5"/>
            </a:solidFill>
          </a:ln>
        </p:spPr>
      </p:pic>
    </p:spTree>
    <p:extLst>
      <p:ext uri="{BB962C8B-B14F-4D97-AF65-F5344CB8AC3E}">
        <p14:creationId xmlns:p14="http://schemas.microsoft.com/office/powerpoint/2010/main" val="22998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7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50"/>
            <a:ext cx="453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rgbClr val="FF5722"/>
                </a:solidFill>
              </a:rPr>
              <a:t>THANKS!</a:t>
            </a:r>
            <a:endParaRPr sz="3200" dirty="0">
              <a:solidFill>
                <a:srgbClr val="FF5722"/>
              </a:solidFill>
            </a:endParaRPr>
          </a:p>
        </p:txBody>
      </p:sp>
      <p:grpSp>
        <p:nvGrpSpPr>
          <p:cNvPr id="397" name="Google Shape;397;p37"/>
          <p:cNvGrpSpPr/>
          <p:nvPr/>
        </p:nvGrpSpPr>
        <p:grpSpPr>
          <a:xfrm>
            <a:off x="792663" y="2113065"/>
            <a:ext cx="432176" cy="432176"/>
            <a:chOff x="1278900" y="2333250"/>
            <a:chExt cx="381175" cy="381175"/>
          </a:xfrm>
        </p:grpSpPr>
        <p:sp>
          <p:nvSpPr>
            <p:cNvPr id="398" name="Google Shape;398;p37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02" name="Google Shape;402;p3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 dirty="0"/>
          </a:p>
        </p:txBody>
      </p:sp>
      <p:sp>
        <p:nvSpPr>
          <p:cNvPr id="11" name="Google Shape;99;p16">
            <a:extLst>
              <a:ext uri="{FF2B5EF4-FFF2-40B4-BE49-F238E27FC236}">
                <a16:creationId xmlns:a16="http://schemas.microsoft.com/office/drawing/2014/main" id="{FB3198F2-3C83-DA47-A367-16C529245CA0}"/>
              </a:ext>
            </a:extLst>
          </p:cNvPr>
          <p:cNvSpPr txBox="1">
            <a:spLocks/>
          </p:cNvSpPr>
          <p:nvPr/>
        </p:nvSpPr>
        <p:spPr>
          <a:xfrm>
            <a:off x="685800" y="2792465"/>
            <a:ext cx="45315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▸"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▹"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▹"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●"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○"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Karla"/>
              <a:buChar char="■"/>
              <a:defRPr sz="16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>
              <a:buFont typeface="Karla"/>
              <a:buNone/>
            </a:pPr>
            <a:r>
              <a:rPr lang="it-IT" sz="1400" dirty="0"/>
              <a:t>Pablo Giaccaglia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648300" y="15833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C107"/>
                </a:solidFill>
              </a:rPr>
              <a:t>1.</a:t>
            </a:r>
            <a:endParaRPr sz="7200" dirty="0">
              <a:solidFill>
                <a:srgbClr val="FFC107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DicomViz ?</a:t>
            </a:r>
            <a:endParaRPr dirty="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6724950" y="34943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with a general overview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800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838250" y="24193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it-IT" b="1" dirty="0">
                <a:latin typeface="Karla" pitchFamily="2" charset="77"/>
              </a:rPr>
              <a:t>DICOMViz</a:t>
            </a:r>
            <a:r>
              <a:rPr lang="it-IT" dirty="0">
                <a:latin typeface="Karla" pitchFamily="2" charset="77"/>
              </a:rPr>
              <a:t>, a modular, expandable and lightweight portable                 </a:t>
            </a:r>
          </a:p>
          <a:p>
            <a:pPr marL="0" lvl="0" indent="0">
              <a:buNone/>
            </a:pPr>
            <a:r>
              <a:rPr lang="it-IT" b="1" dirty="0">
                <a:latin typeface="Karla" pitchFamily="2" charset="77"/>
              </a:rPr>
              <a:t>DICOM viewer.</a:t>
            </a:r>
            <a:endParaRPr lang="it-IT" dirty="0">
              <a:latin typeface="Karla" pitchFamily="2" charset="77"/>
            </a:endParaRPr>
          </a:p>
        </p:txBody>
      </p:sp>
      <p:sp>
        <p:nvSpPr>
          <p:cNvPr id="118" name="Google Shape;118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4336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ctrTitle" idx="4294967295"/>
          </p:nvPr>
        </p:nvSpPr>
        <p:spPr>
          <a:xfrm>
            <a:off x="669099" y="2650150"/>
            <a:ext cx="525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44336"/>
                </a:solidFill>
              </a:rPr>
              <a:t>FEATURES</a:t>
            </a:r>
            <a:endParaRPr sz="3600" dirty="0">
              <a:solidFill>
                <a:srgbClr val="F44336"/>
              </a:solidFill>
            </a:endParaRPr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4294967295"/>
          </p:nvPr>
        </p:nvSpPr>
        <p:spPr>
          <a:xfrm>
            <a:off x="685800" y="3716355"/>
            <a:ext cx="5251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Let’s see together some of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it-IT" dirty="0"/>
              <a:t>t</a:t>
            </a:r>
            <a:r>
              <a:rPr lang="en" dirty="0"/>
              <a:t>he </a:t>
            </a:r>
            <a:r>
              <a:rPr lang="en" b="1" dirty="0"/>
              <a:t>DicomViz</a:t>
            </a:r>
            <a:r>
              <a:rPr lang="en" dirty="0"/>
              <a:t> capabilities.</a:t>
            </a:r>
            <a:endParaRPr dirty="0"/>
          </a:p>
        </p:txBody>
      </p:sp>
      <p:grpSp>
        <p:nvGrpSpPr>
          <p:cNvPr id="139" name="Google Shape;139;p20"/>
          <p:cNvGrpSpPr/>
          <p:nvPr/>
        </p:nvGrpSpPr>
        <p:grpSpPr>
          <a:xfrm>
            <a:off x="763880" y="1821997"/>
            <a:ext cx="664653" cy="1053757"/>
            <a:chOff x="6718575" y="2318625"/>
            <a:chExt cx="256950" cy="407375"/>
          </a:xfrm>
        </p:grpSpPr>
        <p:sp>
          <p:nvSpPr>
            <p:cNvPr id="140" name="Google Shape;140;p2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28575" cap="rnd" cmpd="sng">
              <a:solidFill>
                <a:srgbClr val="F443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28575" cap="rnd" cmpd="sng">
              <a:solidFill>
                <a:srgbClr val="F443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28575" cap="rnd" cmpd="sng">
              <a:solidFill>
                <a:srgbClr val="F443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20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28575" cap="rnd" cmpd="sng">
              <a:solidFill>
                <a:srgbClr val="F443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28575" cap="rnd" cmpd="sng">
              <a:solidFill>
                <a:srgbClr val="F443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28575" cap="rnd" cmpd="sng">
              <a:solidFill>
                <a:srgbClr val="F443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28575" cap="rnd" cmpd="sng">
              <a:solidFill>
                <a:srgbClr val="F443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28575" cap="rnd" cmpd="sng">
              <a:solidFill>
                <a:srgbClr val="F443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48" name="Google Shape;148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1E63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-326422" y="638934"/>
            <a:ext cx="9143999" cy="687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" sz="3600" dirty="0">
                <a:solidFill>
                  <a:srgbClr val="EA1E62"/>
                </a:solidFill>
              </a:rPr>
              <a:t>IMAGE VISUALIZATION</a:t>
            </a:r>
            <a:endParaRPr sz="3600" dirty="0">
              <a:solidFill>
                <a:srgbClr val="EA1E62"/>
              </a:solidFill>
            </a:endParaRPr>
          </a:p>
        </p:txBody>
      </p:sp>
      <p:sp>
        <p:nvSpPr>
          <p:cNvPr id="157" name="Google Shape;157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grpSp>
        <p:nvGrpSpPr>
          <p:cNvPr id="15" name="Google Shape;746;p50">
            <a:extLst>
              <a:ext uri="{FF2B5EF4-FFF2-40B4-BE49-F238E27FC236}">
                <a16:creationId xmlns:a16="http://schemas.microsoft.com/office/drawing/2014/main" id="{8E90CA58-4DC1-3943-92F2-8F306F551598}"/>
              </a:ext>
            </a:extLst>
          </p:cNvPr>
          <p:cNvGrpSpPr/>
          <p:nvPr/>
        </p:nvGrpSpPr>
        <p:grpSpPr>
          <a:xfrm>
            <a:off x="651892" y="558690"/>
            <a:ext cx="695421" cy="611487"/>
            <a:chOff x="1929775" y="320925"/>
            <a:chExt cx="423800" cy="372650"/>
          </a:xfrm>
        </p:grpSpPr>
        <p:sp>
          <p:nvSpPr>
            <p:cNvPr id="16" name="Google Shape;747;p50">
              <a:extLst>
                <a:ext uri="{FF2B5EF4-FFF2-40B4-BE49-F238E27FC236}">
                  <a16:creationId xmlns:a16="http://schemas.microsoft.com/office/drawing/2014/main" id="{735EF217-F2D5-AF46-9E47-203B8D9677B0}"/>
                </a:ext>
              </a:extLst>
            </p:cNvPr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bg1">
                  <a:lumMod val="6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748;p50">
              <a:extLst>
                <a:ext uri="{FF2B5EF4-FFF2-40B4-BE49-F238E27FC236}">
                  <a16:creationId xmlns:a16="http://schemas.microsoft.com/office/drawing/2014/main" id="{B5DC2199-81DB-BD4D-BD34-FCEF0D97E0BC}"/>
                </a:ext>
              </a:extLst>
            </p:cNvPr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bg1">
                  <a:lumMod val="6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749;p50">
              <a:extLst>
                <a:ext uri="{FF2B5EF4-FFF2-40B4-BE49-F238E27FC236}">
                  <a16:creationId xmlns:a16="http://schemas.microsoft.com/office/drawing/2014/main" id="{615D2802-772A-C148-B2F3-573E271502B7}"/>
                </a:ext>
              </a:extLst>
            </p:cNvPr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bg1">
                  <a:lumMod val="6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750;p50">
              <a:extLst>
                <a:ext uri="{FF2B5EF4-FFF2-40B4-BE49-F238E27FC236}">
                  <a16:creationId xmlns:a16="http://schemas.microsoft.com/office/drawing/2014/main" id="{6FAEA296-CF15-0442-9DAC-26D3149123CE}"/>
                </a:ext>
              </a:extLst>
            </p:cNvPr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bg1">
                  <a:lumMod val="6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751;p50">
              <a:extLst>
                <a:ext uri="{FF2B5EF4-FFF2-40B4-BE49-F238E27FC236}">
                  <a16:creationId xmlns:a16="http://schemas.microsoft.com/office/drawing/2014/main" id="{4F41FBEC-816A-A84A-9AA3-C9A7899E6B09}"/>
                </a:ext>
              </a:extLst>
            </p:cNvPr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bg1">
                  <a:lumMod val="6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7" name="Immagine 26" descr="Immagine che contiene testo&#10;&#10;Descrizione generata automaticamente">
            <a:extLst>
              <a:ext uri="{FF2B5EF4-FFF2-40B4-BE49-F238E27FC236}">
                <a16:creationId xmlns:a16="http://schemas.microsoft.com/office/drawing/2014/main" id="{19346A73-0466-7846-BA6E-24726D702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9368" y="1521560"/>
            <a:ext cx="5165264" cy="3228291"/>
          </a:xfrm>
          <a:prstGeom prst="rect">
            <a:avLst/>
          </a:prstGeom>
          <a:ln>
            <a:solidFill>
              <a:schemeClr val="bg2"/>
            </a:solidFill>
          </a:ln>
        </p:spPr>
      </p:pic>
      <p:sp>
        <p:nvSpPr>
          <p:cNvPr id="35" name="Google Shape;408;p38">
            <a:extLst>
              <a:ext uri="{FF2B5EF4-FFF2-40B4-BE49-F238E27FC236}">
                <a16:creationId xmlns:a16="http://schemas.microsoft.com/office/drawing/2014/main" id="{7BFEBDC5-6AEA-6443-8BF3-A11058DFB5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2299047"/>
            <a:ext cx="3465095" cy="13767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Support for:</a:t>
            </a:r>
            <a:endParaRPr sz="1800" dirty="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▸"/>
            </a:pPr>
            <a:r>
              <a:rPr lang="it-IT" sz="1800" dirty="0"/>
              <a:t>Dicom </a:t>
            </a:r>
            <a:r>
              <a:rPr lang="it-IT" sz="1800" dirty="0">
                <a:solidFill>
                  <a:srgbClr val="EA1E62"/>
                </a:solidFill>
              </a:rPr>
              <a:t>files </a:t>
            </a:r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▸"/>
            </a:pPr>
            <a:r>
              <a:rPr lang="en" sz="1800" dirty="0"/>
              <a:t>Dicom </a:t>
            </a:r>
            <a:r>
              <a:rPr lang="en" sz="1800" dirty="0">
                <a:solidFill>
                  <a:srgbClr val="EA1E62"/>
                </a:solidFill>
              </a:rPr>
              <a:t>series</a:t>
            </a:r>
            <a:endParaRPr sz="1800" dirty="0">
              <a:solidFill>
                <a:srgbClr val="EA1E6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27B0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grpSp>
        <p:nvGrpSpPr>
          <p:cNvPr id="24" name="Google Shape;1079;p50">
            <a:extLst>
              <a:ext uri="{FF2B5EF4-FFF2-40B4-BE49-F238E27FC236}">
                <a16:creationId xmlns:a16="http://schemas.microsoft.com/office/drawing/2014/main" id="{EE086E9D-DBDE-3D48-A310-04640DB8DFE2}"/>
              </a:ext>
            </a:extLst>
          </p:cNvPr>
          <p:cNvGrpSpPr/>
          <p:nvPr/>
        </p:nvGrpSpPr>
        <p:grpSpPr>
          <a:xfrm>
            <a:off x="2281000" y="498836"/>
            <a:ext cx="615507" cy="750581"/>
            <a:chOff x="1268550" y="929175"/>
            <a:chExt cx="407950" cy="497475"/>
          </a:xfrm>
        </p:grpSpPr>
        <p:sp>
          <p:nvSpPr>
            <p:cNvPr id="25" name="Google Shape;1080;p50">
              <a:extLst>
                <a:ext uri="{FF2B5EF4-FFF2-40B4-BE49-F238E27FC236}">
                  <a16:creationId xmlns:a16="http://schemas.microsoft.com/office/drawing/2014/main" id="{2C28D00B-EC0A-B640-8191-7806C7C8AB24}"/>
                </a:ext>
              </a:extLst>
            </p:cNvPr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bg1">
                  <a:lumMod val="6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081;p50">
              <a:extLst>
                <a:ext uri="{FF2B5EF4-FFF2-40B4-BE49-F238E27FC236}">
                  <a16:creationId xmlns:a16="http://schemas.microsoft.com/office/drawing/2014/main" id="{D2899EDD-70B7-334D-A6F4-D1DDBBB22A44}"/>
                </a:ext>
              </a:extLst>
            </p:cNvPr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bg1">
                  <a:lumMod val="6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082;p50">
              <a:extLst>
                <a:ext uri="{FF2B5EF4-FFF2-40B4-BE49-F238E27FC236}">
                  <a16:creationId xmlns:a16="http://schemas.microsoft.com/office/drawing/2014/main" id="{67AC2332-FB1A-864B-8108-8CA9A3931296}"/>
                </a:ext>
              </a:extLst>
            </p:cNvPr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bg1">
                  <a:lumMod val="6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5" name="Google Shape;154;p21">
            <a:extLst>
              <a:ext uri="{FF2B5EF4-FFF2-40B4-BE49-F238E27FC236}">
                <a16:creationId xmlns:a16="http://schemas.microsoft.com/office/drawing/2014/main" id="{55C56449-9BC2-2B47-962E-CDB709E56DC4}"/>
              </a:ext>
            </a:extLst>
          </p:cNvPr>
          <p:cNvSpPr txBox="1">
            <a:spLocks/>
          </p:cNvSpPr>
          <p:nvPr/>
        </p:nvSpPr>
        <p:spPr>
          <a:xfrm>
            <a:off x="-600772" y="561767"/>
            <a:ext cx="9143999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3600" dirty="0">
                <a:solidFill>
                  <a:srgbClr val="9C27B0"/>
                </a:solidFill>
              </a:rPr>
              <a:t>EXPORT</a:t>
            </a:r>
          </a:p>
        </p:txBody>
      </p:sp>
      <p:sp>
        <p:nvSpPr>
          <p:cNvPr id="51" name="Google Shape;408;p38">
            <a:extLst>
              <a:ext uri="{FF2B5EF4-FFF2-40B4-BE49-F238E27FC236}">
                <a16:creationId xmlns:a16="http://schemas.microsoft.com/office/drawing/2014/main" id="{4C18C318-92CB-AC48-8E4D-316B2966CF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1788148"/>
            <a:ext cx="3465095" cy="27321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Export to:</a:t>
            </a:r>
            <a:endParaRPr sz="1800" dirty="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▸"/>
            </a:pPr>
            <a:r>
              <a:rPr lang="it-IT" sz="1800" dirty="0">
                <a:solidFill>
                  <a:srgbClr val="9C27B0"/>
                </a:solidFill>
              </a:rPr>
              <a:t>PNG</a:t>
            </a:r>
            <a:r>
              <a:rPr lang="it-IT" sz="1800" dirty="0"/>
              <a:t> </a:t>
            </a:r>
            <a:r>
              <a:rPr lang="it-IT" sz="1800" dirty="0">
                <a:solidFill>
                  <a:srgbClr val="9A9999"/>
                </a:solidFill>
              </a:rPr>
              <a:t>file </a:t>
            </a:r>
          </a:p>
          <a:p>
            <a:pPr lvl="0">
              <a:lnSpc>
                <a:spcPct val="115000"/>
              </a:lnSpc>
            </a:pPr>
            <a:r>
              <a:rPr lang="it-IT" sz="1800" dirty="0">
                <a:solidFill>
                  <a:srgbClr val="9C27B0"/>
                </a:solidFill>
              </a:rPr>
              <a:t>JPEG</a:t>
            </a:r>
            <a:r>
              <a:rPr lang="en" sz="1800" dirty="0">
                <a:solidFill>
                  <a:srgbClr val="EA1E62"/>
                </a:solidFill>
              </a:rPr>
              <a:t> </a:t>
            </a:r>
            <a:r>
              <a:rPr lang="en" sz="1800" dirty="0">
                <a:solidFill>
                  <a:srgbClr val="9A9999"/>
                </a:solidFill>
              </a:rPr>
              <a:t>file</a:t>
            </a:r>
          </a:p>
          <a:p>
            <a:pPr lvl="0">
              <a:lnSpc>
                <a:spcPct val="115000"/>
              </a:lnSpc>
            </a:pPr>
            <a:r>
              <a:rPr lang="en" sz="1800" dirty="0">
                <a:solidFill>
                  <a:srgbClr val="9C27B0"/>
                </a:solidFill>
              </a:rPr>
              <a:t>TIFF</a:t>
            </a:r>
            <a:r>
              <a:rPr lang="en" sz="1800" dirty="0">
                <a:solidFill>
                  <a:srgbClr val="EA1E62"/>
                </a:solidFill>
              </a:rPr>
              <a:t> </a:t>
            </a:r>
            <a:r>
              <a:rPr lang="it-IT" sz="1800" dirty="0"/>
              <a:t>file</a:t>
            </a:r>
          </a:p>
          <a:p>
            <a:pPr lvl="0">
              <a:lnSpc>
                <a:spcPct val="115000"/>
              </a:lnSpc>
            </a:pPr>
            <a:r>
              <a:rPr lang="en" sz="1800" dirty="0">
                <a:solidFill>
                  <a:srgbClr val="9C27B0"/>
                </a:solidFill>
              </a:rPr>
              <a:t>SVG</a:t>
            </a:r>
            <a:r>
              <a:rPr lang="en" sz="1800" dirty="0">
                <a:solidFill>
                  <a:srgbClr val="EA1E62"/>
                </a:solidFill>
              </a:rPr>
              <a:t> </a:t>
            </a:r>
            <a:r>
              <a:rPr lang="it-IT" sz="1800" dirty="0"/>
              <a:t>file</a:t>
            </a:r>
          </a:p>
          <a:p>
            <a:pPr lvl="0">
              <a:lnSpc>
                <a:spcPct val="115000"/>
              </a:lnSpc>
            </a:pPr>
            <a:r>
              <a:rPr lang="en" sz="1800" dirty="0">
                <a:solidFill>
                  <a:srgbClr val="9C27B0"/>
                </a:solidFill>
              </a:rPr>
              <a:t>GIF</a:t>
            </a:r>
            <a:r>
              <a:rPr lang="en" sz="1800" dirty="0">
                <a:solidFill>
                  <a:srgbClr val="EA1E62"/>
                </a:solidFill>
              </a:rPr>
              <a:t> </a:t>
            </a:r>
            <a:r>
              <a:rPr lang="en" sz="1800" dirty="0">
                <a:solidFill>
                  <a:srgbClr val="9A9999"/>
                </a:solidFill>
              </a:rPr>
              <a:t>of</a:t>
            </a:r>
            <a:r>
              <a:rPr lang="en" sz="1800" dirty="0">
                <a:solidFill>
                  <a:srgbClr val="EA1E62"/>
                </a:solidFill>
              </a:rPr>
              <a:t> </a:t>
            </a:r>
            <a:r>
              <a:rPr lang="en" sz="1800" dirty="0">
                <a:solidFill>
                  <a:schemeClr val="bg1">
                    <a:lumMod val="65000"/>
                  </a:schemeClr>
                </a:solidFill>
              </a:rPr>
              <a:t>series</a:t>
            </a:r>
          </a:p>
          <a:p>
            <a:pPr lvl="0">
              <a:lnSpc>
                <a:spcPct val="115000"/>
              </a:lnSpc>
            </a:pPr>
            <a:r>
              <a:rPr lang="it-IT" sz="1800" dirty="0">
                <a:solidFill>
                  <a:srgbClr val="9C27B0"/>
                </a:solidFill>
              </a:rPr>
              <a:t>m</a:t>
            </a:r>
            <a:r>
              <a:rPr lang="en" sz="1800" dirty="0">
                <a:solidFill>
                  <a:srgbClr val="9C27B0"/>
                </a:solidFill>
              </a:rPr>
              <a:t>ore…</a:t>
            </a:r>
            <a:endParaRPr lang="it-IT" sz="1800" dirty="0">
              <a:solidFill>
                <a:srgbClr val="9C27B0"/>
              </a:solidFill>
            </a:endParaRPr>
          </a:p>
        </p:txBody>
      </p:sp>
      <p:pic>
        <p:nvPicPr>
          <p:cNvPr id="43" name="Immagine 42">
            <a:extLst>
              <a:ext uri="{FF2B5EF4-FFF2-40B4-BE49-F238E27FC236}">
                <a16:creationId xmlns:a16="http://schemas.microsoft.com/office/drawing/2014/main" id="{F6823152-8A8B-9F40-9DAF-711B3A7C0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832" y="1840503"/>
            <a:ext cx="5165264" cy="2732137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60000"/>
            <a:lumOff val="40000"/>
          </a:schemeClr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body" idx="1"/>
          </p:nvPr>
        </p:nvSpPr>
        <p:spPr>
          <a:xfrm>
            <a:off x="377591" y="2729395"/>
            <a:ext cx="3764651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Series images can be exported as </a:t>
            </a:r>
            <a:r>
              <a:rPr lang="en" dirty="0">
                <a:solidFill>
                  <a:srgbClr val="607D8B"/>
                </a:solidFill>
              </a:rPr>
              <a:t>gifs.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9A9999"/>
                </a:solidFill>
              </a:rPr>
              <a:t>Export of </a:t>
            </a:r>
            <a:r>
              <a:rPr lang="en" dirty="0">
                <a:solidFill>
                  <a:srgbClr val="607D8B"/>
                </a:solidFill>
              </a:rPr>
              <a:t>altered images </a:t>
            </a:r>
            <a:r>
              <a:rPr lang="en" dirty="0">
                <a:solidFill>
                  <a:srgbClr val="9A9999"/>
                </a:solidFill>
              </a:rPr>
              <a:t>is supported.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607D8B"/>
              </a:solidFill>
            </a:endParaRPr>
          </a:p>
        </p:txBody>
      </p:sp>
      <p:grpSp>
        <p:nvGrpSpPr>
          <p:cNvPr id="180" name="Google Shape;180;p23"/>
          <p:cNvGrpSpPr/>
          <p:nvPr/>
        </p:nvGrpSpPr>
        <p:grpSpPr>
          <a:xfrm>
            <a:off x="377591" y="2410712"/>
            <a:ext cx="429606" cy="377755"/>
            <a:chOff x="1929775" y="320925"/>
            <a:chExt cx="423800" cy="372650"/>
          </a:xfrm>
        </p:grpSpPr>
        <p:sp>
          <p:nvSpPr>
            <p:cNvPr id="181" name="Google Shape;181;p23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23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183;p23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4;p23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185;p23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86" name="Google Shape;186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A024D5AE-94A4-1944-8F4F-4AED78E21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527" y="2546695"/>
            <a:ext cx="2438400" cy="2438400"/>
          </a:xfrm>
          <a:prstGeom prst="rect">
            <a:avLst/>
          </a:prstGeom>
          <a:ln>
            <a:solidFill>
              <a:schemeClr val="tx2">
                <a:lumMod val="10000"/>
              </a:schemeClr>
            </a:solidFill>
          </a:ln>
          <a:effectLst>
            <a:softEdge rad="12700"/>
          </a:effectLst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32D808F3-8156-2A4F-8808-1FA4135538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1281" y="158405"/>
            <a:ext cx="2265218" cy="2265218"/>
          </a:xfrm>
          <a:prstGeom prst="rect">
            <a:avLst/>
          </a:prstGeom>
          <a:ln>
            <a:solidFill>
              <a:schemeClr val="bg1"/>
            </a:solidFill>
          </a:ln>
          <a:effectLst>
            <a:softEdge rad="12700"/>
          </a:effectLst>
        </p:spPr>
      </p:pic>
      <p:sp>
        <p:nvSpPr>
          <p:cNvPr id="24" name="Google Shape;154;p21">
            <a:extLst>
              <a:ext uri="{FF2B5EF4-FFF2-40B4-BE49-F238E27FC236}">
                <a16:creationId xmlns:a16="http://schemas.microsoft.com/office/drawing/2014/main" id="{52CD184D-CC18-6A4F-8F43-CC9AD94E42DB}"/>
              </a:ext>
            </a:extLst>
          </p:cNvPr>
          <p:cNvSpPr txBox="1">
            <a:spLocks/>
          </p:cNvSpPr>
          <p:nvPr/>
        </p:nvSpPr>
        <p:spPr>
          <a:xfrm>
            <a:off x="377591" y="2307281"/>
            <a:ext cx="4572000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3600" dirty="0">
                <a:solidFill>
                  <a:srgbClr val="607D8B"/>
                </a:solidFill>
              </a:rPr>
              <a:t>GIF EXPORT</a:t>
            </a:r>
          </a:p>
        </p:txBody>
      </p:sp>
      <p:grpSp>
        <p:nvGrpSpPr>
          <p:cNvPr id="39" name="Google Shape;180;p23">
            <a:extLst>
              <a:ext uri="{FF2B5EF4-FFF2-40B4-BE49-F238E27FC236}">
                <a16:creationId xmlns:a16="http://schemas.microsoft.com/office/drawing/2014/main" id="{B7C417DB-EFE2-5A42-B9BE-46200AEEB645}"/>
              </a:ext>
            </a:extLst>
          </p:cNvPr>
          <p:cNvGrpSpPr/>
          <p:nvPr/>
        </p:nvGrpSpPr>
        <p:grpSpPr>
          <a:xfrm>
            <a:off x="468732" y="2410712"/>
            <a:ext cx="429606" cy="377755"/>
            <a:chOff x="1929775" y="320925"/>
            <a:chExt cx="423800" cy="372650"/>
          </a:xfrm>
        </p:grpSpPr>
        <p:sp>
          <p:nvSpPr>
            <p:cNvPr id="40" name="Google Shape;181;p23">
              <a:extLst>
                <a:ext uri="{FF2B5EF4-FFF2-40B4-BE49-F238E27FC236}">
                  <a16:creationId xmlns:a16="http://schemas.microsoft.com/office/drawing/2014/main" id="{3C2A1CB8-77D0-E947-8DE4-86A26A6A8AD3}"/>
                </a:ext>
              </a:extLst>
            </p:cNvPr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182;p23">
              <a:extLst>
                <a:ext uri="{FF2B5EF4-FFF2-40B4-BE49-F238E27FC236}">
                  <a16:creationId xmlns:a16="http://schemas.microsoft.com/office/drawing/2014/main" id="{91BE78D1-EC05-A942-8777-E4A8E3D4EA89}"/>
                </a:ext>
              </a:extLst>
            </p:cNvPr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83;p23">
              <a:extLst>
                <a:ext uri="{FF2B5EF4-FFF2-40B4-BE49-F238E27FC236}">
                  <a16:creationId xmlns:a16="http://schemas.microsoft.com/office/drawing/2014/main" id="{2BAEA529-4880-DC4F-BFB7-418B2477624B}"/>
                </a:ext>
              </a:extLst>
            </p:cNvPr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84;p23">
              <a:extLst>
                <a:ext uri="{FF2B5EF4-FFF2-40B4-BE49-F238E27FC236}">
                  <a16:creationId xmlns:a16="http://schemas.microsoft.com/office/drawing/2014/main" id="{DE86DEBD-61BF-B64C-B91A-34A3EEF50608}"/>
                </a:ext>
              </a:extLst>
            </p:cNvPr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185;p23">
              <a:extLst>
                <a:ext uri="{FF2B5EF4-FFF2-40B4-BE49-F238E27FC236}">
                  <a16:creationId xmlns:a16="http://schemas.microsoft.com/office/drawing/2014/main" id="{5718248C-6E4B-B140-8016-89CBB69C8403}"/>
                </a:ext>
              </a:extLst>
            </p:cNvPr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5" name="Google Shape;180;p23">
            <a:extLst>
              <a:ext uri="{FF2B5EF4-FFF2-40B4-BE49-F238E27FC236}">
                <a16:creationId xmlns:a16="http://schemas.microsoft.com/office/drawing/2014/main" id="{7F828737-AD1F-C844-A5EE-672166F9E3BE}"/>
              </a:ext>
            </a:extLst>
          </p:cNvPr>
          <p:cNvGrpSpPr/>
          <p:nvPr/>
        </p:nvGrpSpPr>
        <p:grpSpPr>
          <a:xfrm>
            <a:off x="559142" y="2410391"/>
            <a:ext cx="429606" cy="377755"/>
            <a:chOff x="1929775" y="320925"/>
            <a:chExt cx="423800" cy="372650"/>
          </a:xfrm>
        </p:grpSpPr>
        <p:sp>
          <p:nvSpPr>
            <p:cNvPr id="46" name="Google Shape;181;p23">
              <a:extLst>
                <a:ext uri="{FF2B5EF4-FFF2-40B4-BE49-F238E27FC236}">
                  <a16:creationId xmlns:a16="http://schemas.microsoft.com/office/drawing/2014/main" id="{6935CAEC-4164-7544-A3AC-B11D8F675350}"/>
                </a:ext>
              </a:extLst>
            </p:cNvPr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182;p23">
              <a:extLst>
                <a:ext uri="{FF2B5EF4-FFF2-40B4-BE49-F238E27FC236}">
                  <a16:creationId xmlns:a16="http://schemas.microsoft.com/office/drawing/2014/main" id="{D2908A66-0445-0849-8010-DC67623016B5}"/>
                </a:ext>
              </a:extLst>
            </p:cNvPr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183;p23">
              <a:extLst>
                <a:ext uri="{FF2B5EF4-FFF2-40B4-BE49-F238E27FC236}">
                  <a16:creationId xmlns:a16="http://schemas.microsoft.com/office/drawing/2014/main" id="{2B60F353-1CCC-0243-BE8A-4986DB724F56}"/>
                </a:ext>
              </a:extLst>
            </p:cNvPr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184;p23">
              <a:extLst>
                <a:ext uri="{FF2B5EF4-FFF2-40B4-BE49-F238E27FC236}">
                  <a16:creationId xmlns:a16="http://schemas.microsoft.com/office/drawing/2014/main" id="{3D98624A-2FB7-9C4F-870B-36762A5F0F87}"/>
                </a:ext>
              </a:extLst>
            </p:cNvPr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85;p23">
              <a:extLst>
                <a:ext uri="{FF2B5EF4-FFF2-40B4-BE49-F238E27FC236}">
                  <a16:creationId xmlns:a16="http://schemas.microsoft.com/office/drawing/2014/main" id="{4A8C9FC6-DDBA-374D-A166-888B85069755}"/>
                </a:ext>
              </a:extLst>
            </p:cNvPr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1" name="Google Shape;180;p23">
            <a:extLst>
              <a:ext uri="{FF2B5EF4-FFF2-40B4-BE49-F238E27FC236}">
                <a16:creationId xmlns:a16="http://schemas.microsoft.com/office/drawing/2014/main" id="{9966A891-9C97-F041-B99F-253B0C2BDD27}"/>
              </a:ext>
            </a:extLst>
          </p:cNvPr>
          <p:cNvGrpSpPr/>
          <p:nvPr/>
        </p:nvGrpSpPr>
        <p:grpSpPr>
          <a:xfrm>
            <a:off x="662429" y="2413045"/>
            <a:ext cx="429606" cy="377755"/>
            <a:chOff x="1929775" y="320925"/>
            <a:chExt cx="423800" cy="372650"/>
          </a:xfrm>
        </p:grpSpPr>
        <p:sp>
          <p:nvSpPr>
            <p:cNvPr id="52" name="Google Shape;181;p23">
              <a:extLst>
                <a:ext uri="{FF2B5EF4-FFF2-40B4-BE49-F238E27FC236}">
                  <a16:creationId xmlns:a16="http://schemas.microsoft.com/office/drawing/2014/main" id="{93A3D3AF-C504-1744-B8AD-77DA69A78EA4}"/>
                </a:ext>
              </a:extLst>
            </p:cNvPr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82;p23">
              <a:extLst>
                <a:ext uri="{FF2B5EF4-FFF2-40B4-BE49-F238E27FC236}">
                  <a16:creationId xmlns:a16="http://schemas.microsoft.com/office/drawing/2014/main" id="{A2FD6124-9235-194C-9AF1-FF399F0E0648}"/>
                </a:ext>
              </a:extLst>
            </p:cNvPr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183;p23">
              <a:extLst>
                <a:ext uri="{FF2B5EF4-FFF2-40B4-BE49-F238E27FC236}">
                  <a16:creationId xmlns:a16="http://schemas.microsoft.com/office/drawing/2014/main" id="{1FADE67F-D7C1-3E47-83F5-CE01518864CF}"/>
                </a:ext>
              </a:extLst>
            </p:cNvPr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184;p23">
              <a:extLst>
                <a:ext uri="{FF2B5EF4-FFF2-40B4-BE49-F238E27FC236}">
                  <a16:creationId xmlns:a16="http://schemas.microsoft.com/office/drawing/2014/main" id="{7247F9C3-250C-C448-824F-2DD3DB6E3585}"/>
                </a:ext>
              </a:extLst>
            </p:cNvPr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85;p23">
              <a:extLst>
                <a:ext uri="{FF2B5EF4-FFF2-40B4-BE49-F238E27FC236}">
                  <a16:creationId xmlns:a16="http://schemas.microsoft.com/office/drawing/2014/main" id="{D0D857B0-A6E9-674F-9B1C-F355DE0327E1}"/>
                </a:ext>
              </a:extLst>
            </p:cNvPr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4AB966D-DE45-3142-9CAB-6C2D9DFFB6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0" r="6532"/>
          <a:stretch/>
        </p:blipFill>
        <p:spPr>
          <a:xfrm>
            <a:off x="3093641" y="329042"/>
            <a:ext cx="5998286" cy="4096374"/>
          </a:xfrm>
          <a:prstGeom prst="rect">
            <a:avLst/>
          </a:prstGeom>
        </p:spPr>
      </p:pic>
      <p:sp>
        <p:nvSpPr>
          <p:cNvPr id="191" name="Google Shape;191;p24"/>
          <p:cNvSpPr txBox="1">
            <a:spLocks noGrp="1"/>
          </p:cNvSpPr>
          <p:nvPr>
            <p:ph type="title"/>
          </p:nvPr>
        </p:nvSpPr>
        <p:spPr>
          <a:xfrm>
            <a:off x="-21910" y="2875307"/>
            <a:ext cx="3550277" cy="16268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Several </a:t>
            </a:r>
            <a:b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607D8B"/>
                </a:solidFill>
                <a:latin typeface="Karla"/>
                <a:ea typeface="Karla"/>
                <a:cs typeface="Karla"/>
                <a:sym typeface="Karla"/>
              </a:rPr>
              <a:t>combinations</a:t>
            </a:r>
            <a:br>
              <a:rPr lang="en" sz="1600" b="0" dirty="0">
                <a:solidFill>
                  <a:srgbClr val="607D8B"/>
                </a:solidFill>
                <a:latin typeface="Karla"/>
                <a:ea typeface="Karla"/>
                <a:cs typeface="Karla"/>
                <a:sym typeface="Karla"/>
              </a:rPr>
            </a:br>
            <a:r>
              <a:rPr lang="en" sz="1600" b="0" dirty="0">
                <a:solidFill>
                  <a:srgbClr val="CCCCCC"/>
                </a:solidFill>
                <a:latin typeface="Karla"/>
                <a:ea typeface="Karla"/>
                <a:cs typeface="Karla"/>
                <a:sym typeface="Karla"/>
              </a:rPr>
              <a:t>available.</a:t>
            </a:r>
            <a:endParaRPr sz="1600" dirty="0">
              <a:solidFill>
                <a:srgbClr val="CCCCCC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2" name="Google Shape;192;p2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8" name="Google Shape;154;p21">
            <a:extLst>
              <a:ext uri="{FF2B5EF4-FFF2-40B4-BE49-F238E27FC236}">
                <a16:creationId xmlns:a16="http://schemas.microsoft.com/office/drawing/2014/main" id="{0649DFA3-382D-1C4B-B431-5629B53E7FFB}"/>
              </a:ext>
            </a:extLst>
          </p:cNvPr>
          <p:cNvSpPr txBox="1">
            <a:spLocks/>
          </p:cNvSpPr>
          <p:nvPr/>
        </p:nvSpPr>
        <p:spPr>
          <a:xfrm>
            <a:off x="-991560" y="3051075"/>
            <a:ext cx="4572000" cy="68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None/>
              <a:defRPr sz="12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it-IT" sz="2400" dirty="0">
                <a:solidFill>
                  <a:srgbClr val="607D8B"/>
                </a:solidFill>
              </a:rPr>
              <a:t>ALTER DICOMS</a:t>
            </a:r>
          </a:p>
        </p:txBody>
      </p:sp>
      <p:grpSp>
        <p:nvGrpSpPr>
          <p:cNvPr id="9" name="Google Shape;834;p50">
            <a:extLst>
              <a:ext uri="{FF2B5EF4-FFF2-40B4-BE49-F238E27FC236}">
                <a16:creationId xmlns:a16="http://schemas.microsoft.com/office/drawing/2014/main" id="{8D08B84B-70E1-4E4F-BF28-9B31A5BEBE91}"/>
              </a:ext>
            </a:extLst>
          </p:cNvPr>
          <p:cNvGrpSpPr/>
          <p:nvPr/>
        </p:nvGrpSpPr>
        <p:grpSpPr>
          <a:xfrm>
            <a:off x="1601223" y="3914493"/>
            <a:ext cx="304009" cy="326513"/>
            <a:chOff x="616425" y="2329600"/>
            <a:chExt cx="361700" cy="388475"/>
          </a:xfrm>
        </p:grpSpPr>
        <p:sp>
          <p:nvSpPr>
            <p:cNvPr id="10" name="Google Shape;835;p50">
              <a:extLst>
                <a:ext uri="{FF2B5EF4-FFF2-40B4-BE49-F238E27FC236}">
                  <a16:creationId xmlns:a16="http://schemas.microsoft.com/office/drawing/2014/main" id="{C407D25F-621D-8242-93AD-3AE7C89CEB21}"/>
                </a:ext>
              </a:extLst>
            </p:cNvPr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836;p50">
              <a:extLst>
                <a:ext uri="{FF2B5EF4-FFF2-40B4-BE49-F238E27FC236}">
                  <a16:creationId xmlns:a16="http://schemas.microsoft.com/office/drawing/2014/main" id="{F789301E-BA89-0842-ACBD-BB12A8CE498C}"/>
                </a:ext>
              </a:extLst>
            </p:cNvPr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837;p50">
              <a:extLst>
                <a:ext uri="{FF2B5EF4-FFF2-40B4-BE49-F238E27FC236}">
                  <a16:creationId xmlns:a16="http://schemas.microsoft.com/office/drawing/2014/main" id="{756C6B2C-316F-6A42-82CE-CBA7C5F29EBB}"/>
                </a:ext>
              </a:extLst>
            </p:cNvPr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838;p50">
              <a:extLst>
                <a:ext uri="{FF2B5EF4-FFF2-40B4-BE49-F238E27FC236}">
                  <a16:creationId xmlns:a16="http://schemas.microsoft.com/office/drawing/2014/main" id="{E3ADDF87-3C60-C749-96ED-7411F53CF6A8}"/>
                </a:ext>
              </a:extLst>
            </p:cNvPr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839;p50">
              <a:extLst>
                <a:ext uri="{FF2B5EF4-FFF2-40B4-BE49-F238E27FC236}">
                  <a16:creationId xmlns:a16="http://schemas.microsoft.com/office/drawing/2014/main" id="{B65946D5-8D00-5A4F-8C82-28BF8F2002F1}"/>
                </a:ext>
              </a:extLst>
            </p:cNvPr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840;p50">
              <a:extLst>
                <a:ext uri="{FF2B5EF4-FFF2-40B4-BE49-F238E27FC236}">
                  <a16:creationId xmlns:a16="http://schemas.microsoft.com/office/drawing/2014/main" id="{B9068CB3-18A5-5B40-A61C-ED4C49B9BB26}"/>
                </a:ext>
              </a:extLst>
            </p:cNvPr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841;p50">
              <a:extLst>
                <a:ext uri="{FF2B5EF4-FFF2-40B4-BE49-F238E27FC236}">
                  <a16:creationId xmlns:a16="http://schemas.microsoft.com/office/drawing/2014/main" id="{43890FB6-5991-A342-B4C0-0CDD77D65831}"/>
                </a:ext>
              </a:extLst>
            </p:cNvPr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842;p50">
              <a:extLst>
                <a:ext uri="{FF2B5EF4-FFF2-40B4-BE49-F238E27FC236}">
                  <a16:creationId xmlns:a16="http://schemas.microsoft.com/office/drawing/2014/main" id="{5A938E95-CDB8-054F-BC6A-4896D2E6E62E}"/>
                </a:ext>
              </a:extLst>
            </p:cNvPr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bg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Cadwal template">
  <a:themeElements>
    <a:clrScheme name="Custom 347">
      <a:dk1>
        <a:srgbClr val="999999"/>
      </a:dk1>
      <a:lt1>
        <a:srgbClr val="FFFFFF"/>
      </a:lt1>
      <a:dk2>
        <a:srgbClr val="B7B7B7"/>
      </a:dk2>
      <a:lt2>
        <a:srgbClr val="ECECEC"/>
      </a:lt2>
      <a:accent1>
        <a:srgbClr val="8BC34A"/>
      </a:accent1>
      <a:accent2>
        <a:srgbClr val="CDDC39"/>
      </a:accent2>
      <a:accent3>
        <a:srgbClr val="FFEB3B"/>
      </a:accent3>
      <a:accent4>
        <a:srgbClr val="FFC107"/>
      </a:accent4>
      <a:accent5>
        <a:srgbClr val="FF9800"/>
      </a:accent5>
      <a:accent6>
        <a:srgbClr val="F44336"/>
      </a:accent6>
      <a:hlink>
        <a:srgbClr val="00BCD4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4104</TotalTime>
  <Words>402</Words>
  <Application>Microsoft Macintosh PowerPoint</Application>
  <PresentationFormat>Presentazione su schermo (16:9)</PresentationFormat>
  <Paragraphs>119</Paragraphs>
  <Slides>24</Slides>
  <Notes>24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29" baseType="lpstr">
      <vt:lpstr>Karla</vt:lpstr>
      <vt:lpstr>Calibri</vt:lpstr>
      <vt:lpstr>Arial</vt:lpstr>
      <vt:lpstr>Montserrat</vt:lpstr>
      <vt:lpstr>Cadwal template</vt:lpstr>
      <vt:lpstr>  Python based  Dicom Images Visualizer </vt:lpstr>
      <vt:lpstr>HELLO!</vt:lpstr>
      <vt:lpstr>1. WHAT IS DicomViz ?</vt:lpstr>
      <vt:lpstr>Presentazione standard di PowerPoint</vt:lpstr>
      <vt:lpstr>FEATURES</vt:lpstr>
      <vt:lpstr>IMAGE VISUALIZATION</vt:lpstr>
      <vt:lpstr>Presentazione standard di PowerPoint</vt:lpstr>
      <vt:lpstr>Presentazione standard di PowerPoint</vt:lpstr>
      <vt:lpstr>Several  combinations available.</vt:lpstr>
      <vt:lpstr>Focus on your needs.</vt:lpstr>
      <vt:lpstr>To get your stuff done.</vt:lpstr>
      <vt:lpstr>2. How it has been done?</vt:lpstr>
      <vt:lpstr>DicomViz  building blocks are popular and updated libraries.</vt:lpstr>
      <vt:lpstr>Pure Python package for working with DICOM files. Read, write, modify  DICOM data.</vt:lpstr>
      <vt:lpstr>Fundamental package for scientific computing, used to manipulate Dicom data arrays.</vt:lpstr>
      <vt:lpstr>Tool for designing and building GUIs with Qt Widgets.</vt:lpstr>
      <vt:lpstr>Python binding for the  Qt framework. The core element of DicomViz GUI</vt:lpstr>
      <vt:lpstr>Graphics and GUI library  built on PyQt and Numpy. Core element for  viewing images in DicomViz</vt:lpstr>
      <vt:lpstr>Presentazione standard di PowerPoint</vt:lpstr>
      <vt:lpstr>Presentazione standard di PowerPoint</vt:lpstr>
      <vt:lpstr>Presentazione standard di PowerPoint</vt:lpstr>
      <vt:lpstr>Following object oriented  principles.</vt:lpstr>
      <vt:lpstr>Following object oriented  principles.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Python based  Dicom Images Visualizer </dc:title>
  <cp:lastModifiedBy>Pablo Giaccaglia</cp:lastModifiedBy>
  <cp:revision>2</cp:revision>
  <dcterms:modified xsi:type="dcterms:W3CDTF">2022-01-11T08:23:11Z</dcterms:modified>
</cp:coreProperties>
</file>